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7" r:id="rId2"/>
    <p:sldId id="262" r:id="rId3"/>
    <p:sldId id="259" r:id="rId4"/>
    <p:sldId id="260" r:id="rId5"/>
    <p:sldId id="261" r:id="rId6"/>
    <p:sldId id="264" r:id="rId7"/>
    <p:sldId id="268" r:id="rId8"/>
    <p:sldId id="265" r:id="rId9"/>
    <p:sldId id="266" r:id="rId10"/>
    <p:sldId id="267" r:id="rId11"/>
    <p:sldId id="269" r:id="rId12"/>
    <p:sldId id="290" r:id="rId13"/>
    <p:sldId id="271" r:id="rId14"/>
    <p:sldId id="289" r:id="rId15"/>
    <p:sldId id="274" r:id="rId16"/>
    <p:sldId id="284" r:id="rId17"/>
    <p:sldId id="276" r:id="rId18"/>
    <p:sldId id="279" r:id="rId19"/>
    <p:sldId id="275" r:id="rId20"/>
    <p:sldId id="280" r:id="rId21"/>
    <p:sldId id="285" r:id="rId22"/>
    <p:sldId id="286" r:id="rId23"/>
    <p:sldId id="287" r:id="rId24"/>
    <p:sldId id="288" r:id="rId25"/>
    <p:sldId id="273" r:id="rId26"/>
    <p:sldId id="270"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varScale="1">
        <p:scale>
          <a:sx n="71" d="100"/>
          <a:sy n="71" d="100"/>
        </p:scale>
        <p:origin x="-413"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3A52F71B-E624-40FE-BEDD-0D15C63F2BB5}" type="datetimeFigureOut">
              <a:rPr lang="en-US"/>
              <a:pPr>
                <a:defRPr/>
              </a:pPr>
              <a:t>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80EBA9D-6A2A-411B-92F2-D6107A33ECE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Introduce ourselves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A68CAE-3DF6-4D5A-804F-C81F0FAC50CF}" type="slidenum">
              <a:rPr lang="en-US"/>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lvl1pPr>
              <a:defRPr>
                <a:latin typeface="Georgia"/>
                <a:cs typeface="Georgia"/>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362200"/>
            <a:ext cx="6400800" cy="1752600"/>
          </a:xfrm>
        </p:spPr>
        <p:txBody>
          <a:bodyPr/>
          <a:lstStyle>
            <a:lvl1pPr marL="0" indent="0" algn="ctr">
              <a:buNone/>
              <a:defRPr>
                <a:solidFill>
                  <a:schemeClr val="tx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18EC299-6304-49FB-9509-610CE1567263}" type="datetimeFigureOut">
              <a:rPr lang="en-US"/>
              <a:pPr>
                <a:defRPr/>
              </a:pPr>
              <a:t>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9D0140-2185-4F02-BCBA-D2A124F0CB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756CA3-B900-484D-99F3-08C7BD797420}" type="datetimeFigureOut">
              <a:rPr lang="en-US"/>
              <a:pPr>
                <a:defRPr/>
              </a:pPr>
              <a:t>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079339-EEC3-4134-AF43-33F0BEFB5F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717240-DF4D-47C5-B1A3-BBF38F7C8F63}" type="datetimeFigureOut">
              <a:rPr lang="en-US"/>
              <a:pPr>
                <a:defRPr/>
              </a:pPr>
              <a:t>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F7D49C-CDA6-435A-92C9-F46E4E3F07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5284EC-704D-4363-BCBD-D5A767BB551A}" type="datetimeFigureOut">
              <a:rPr lang="en-US"/>
              <a:pPr>
                <a:defRPr/>
              </a:pPr>
              <a:t>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BB5907-A50C-4212-AE9A-93E315434E2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07E9AE-7EDF-44F8-99A9-D0DA7D6180D8}" type="datetimeFigureOut">
              <a:rPr lang="en-US"/>
              <a:pPr>
                <a:defRPr/>
              </a:pPr>
              <a:t>1/21/2011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2D54C5-B8C4-4260-BE65-3D32D64E68B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96F4714-82E7-4140-8F3B-3CFB2ECF1C47}" type="datetimeFigureOut">
              <a:rPr lang="en-US"/>
              <a:pPr>
                <a:defRPr/>
              </a:pPr>
              <a:t>1/21/2011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AF4067-1942-4E56-9446-71A9BFC2CB1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6A6CC31-B2BD-4B8C-A117-38EB08270465}" type="datetimeFigureOut">
              <a:rPr lang="en-US"/>
              <a:pPr>
                <a:defRPr/>
              </a:pPr>
              <a:t>1/21/2011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48B56BA-537E-4847-AFDB-438964798E5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F24FE62-7629-4253-A579-B6636DE44837}" type="datetimeFigureOut">
              <a:rPr lang="en-US"/>
              <a:pPr>
                <a:defRPr/>
              </a:pPr>
              <a:t>1/21/2011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EFED01F-7D1A-48A9-AB7F-261B932BCEF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CE2424-E1D1-45F2-BA73-89D5B2A3483C}" type="datetimeFigureOut">
              <a:rPr lang="en-US"/>
              <a:pPr>
                <a:defRPr/>
              </a:pPr>
              <a:t>1/21/2011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02AF997-E1C0-41BF-84C6-B2F282D06AC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2F5C07-9051-4EF0-AD58-6C47A75ED969}" type="datetimeFigureOut">
              <a:rPr lang="en-US"/>
              <a:pPr>
                <a:defRPr/>
              </a:pPr>
              <a:t>1/21/2011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3D887D-D11A-473C-B9A0-8278A33BFF4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0961BC-4B32-4A5B-BFF0-BFB5AA3B8610}" type="datetimeFigureOut">
              <a:rPr lang="en-US"/>
              <a:pPr>
                <a:defRPr/>
              </a:pPr>
              <a:t>1/21/2011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A19D6A-0AAB-4048-8B15-12582395F2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3FA7B2A-A853-4747-9DA2-9F5EB5555D1C}" type="datetimeFigureOut">
              <a:rPr lang="en-US"/>
              <a:pPr>
                <a:defRPr/>
              </a:pPr>
              <a:t>1/21/2011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92E77D2-240C-4503-AD02-3D2805CDB10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defTabSz="457200" rtl="0" eaLnBrk="0" fontAlgn="base" hangingPunct="0">
        <a:spcBef>
          <a:spcPct val="0"/>
        </a:spcBef>
        <a:spcAft>
          <a:spcPct val="0"/>
        </a:spcAft>
        <a:defRPr sz="4400" kern="1200">
          <a:solidFill>
            <a:schemeClr val="tx1"/>
          </a:solidFill>
          <a:latin typeface="Georgia"/>
          <a:ea typeface="+mj-ea"/>
          <a:cs typeface="Georgia"/>
        </a:defRPr>
      </a:lvl1pPr>
      <a:lvl2pPr algn="ctr" defTabSz="457200" rtl="0" eaLnBrk="0" fontAlgn="base" hangingPunct="0">
        <a:spcBef>
          <a:spcPct val="0"/>
        </a:spcBef>
        <a:spcAft>
          <a:spcPct val="0"/>
        </a:spcAft>
        <a:defRPr sz="4400">
          <a:solidFill>
            <a:schemeClr val="tx1"/>
          </a:solidFill>
          <a:latin typeface="Georgia" pitchFamily="18" charset="0"/>
        </a:defRPr>
      </a:lvl2pPr>
      <a:lvl3pPr algn="ctr" defTabSz="457200" rtl="0" eaLnBrk="0" fontAlgn="base" hangingPunct="0">
        <a:spcBef>
          <a:spcPct val="0"/>
        </a:spcBef>
        <a:spcAft>
          <a:spcPct val="0"/>
        </a:spcAft>
        <a:defRPr sz="4400">
          <a:solidFill>
            <a:schemeClr val="tx1"/>
          </a:solidFill>
          <a:latin typeface="Georgia" pitchFamily="18" charset="0"/>
        </a:defRPr>
      </a:lvl3pPr>
      <a:lvl4pPr algn="ctr" defTabSz="457200" rtl="0" eaLnBrk="0" fontAlgn="base" hangingPunct="0">
        <a:spcBef>
          <a:spcPct val="0"/>
        </a:spcBef>
        <a:spcAft>
          <a:spcPct val="0"/>
        </a:spcAft>
        <a:defRPr sz="4400">
          <a:solidFill>
            <a:schemeClr val="tx1"/>
          </a:solidFill>
          <a:latin typeface="Georgia" pitchFamily="18" charset="0"/>
        </a:defRPr>
      </a:lvl4pPr>
      <a:lvl5pPr algn="ctr" defTabSz="457200" rtl="0" eaLnBrk="0" fontAlgn="base" hangingPunct="0">
        <a:spcBef>
          <a:spcPct val="0"/>
        </a:spcBef>
        <a:spcAft>
          <a:spcPct val="0"/>
        </a:spcAft>
        <a:defRPr sz="4400">
          <a:solidFill>
            <a:schemeClr val="tx1"/>
          </a:solidFill>
          <a:latin typeface="Georgia" pitchFamily="18" charset="0"/>
        </a:defRPr>
      </a:lvl5pPr>
      <a:lvl6pPr marL="457200" algn="ctr" defTabSz="457200" rtl="0" fontAlgn="base">
        <a:spcBef>
          <a:spcPct val="0"/>
        </a:spcBef>
        <a:spcAft>
          <a:spcPct val="0"/>
        </a:spcAft>
        <a:defRPr sz="4400">
          <a:solidFill>
            <a:schemeClr val="tx1"/>
          </a:solidFill>
          <a:latin typeface="Georgia" pitchFamily="18" charset="0"/>
        </a:defRPr>
      </a:lvl6pPr>
      <a:lvl7pPr marL="914400" algn="ctr" defTabSz="457200" rtl="0" fontAlgn="base">
        <a:spcBef>
          <a:spcPct val="0"/>
        </a:spcBef>
        <a:spcAft>
          <a:spcPct val="0"/>
        </a:spcAft>
        <a:defRPr sz="4400">
          <a:solidFill>
            <a:schemeClr val="tx1"/>
          </a:solidFill>
          <a:latin typeface="Georgia" pitchFamily="18" charset="0"/>
        </a:defRPr>
      </a:lvl7pPr>
      <a:lvl8pPr marL="1371600" algn="ctr" defTabSz="457200" rtl="0" fontAlgn="base">
        <a:spcBef>
          <a:spcPct val="0"/>
        </a:spcBef>
        <a:spcAft>
          <a:spcPct val="0"/>
        </a:spcAft>
        <a:defRPr sz="4400">
          <a:solidFill>
            <a:schemeClr val="tx1"/>
          </a:solidFill>
          <a:latin typeface="Georgia" pitchFamily="18" charset="0"/>
        </a:defRPr>
      </a:lvl8pPr>
      <a:lvl9pPr marL="1828800" algn="ctr" defTabSz="457200" rtl="0" fontAlgn="base">
        <a:spcBef>
          <a:spcPct val="0"/>
        </a:spcBef>
        <a:spcAft>
          <a:spcPct val="0"/>
        </a:spcAft>
        <a:defRPr sz="4400">
          <a:solidFill>
            <a:schemeClr val="tx1"/>
          </a:solidFill>
          <a:latin typeface="Georgia" pitchFamily="18"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Georgia"/>
          <a:ea typeface="+mn-ea"/>
          <a:cs typeface="Georgia"/>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Georgia"/>
          <a:ea typeface="+mn-ea"/>
          <a:cs typeface="Georgia"/>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Georgia"/>
          <a:ea typeface="+mn-ea"/>
          <a:cs typeface="Georgia"/>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mn-ea"/>
          <a:cs typeface="Georgia"/>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portal.mohe.gov.my/portal/page/portal/ExtPortal/MOHE_MAIN_PAGE/Tender_Contract/BUDGET/files/PLANNING_PROGRAM_EVALUATION.pdf" TargetMode="External"/><Relationship Id="rId3" Type="http://schemas.openxmlformats.org/officeDocument/2006/relationships/hyperlink" Target="http://managementhelp.org/evaluatn/fnl_eval.htm" TargetMode="External"/><Relationship Id="rId7" Type="http://schemas.openxmlformats.org/officeDocument/2006/relationships/hyperlink" Target="http://www.uwex.edu/ces/pdande/evaluation/" TargetMode="External"/><Relationship Id="rId2" Type="http://schemas.openxmlformats.org/officeDocument/2006/relationships/hyperlink" Target="http://gsociology.icaap.org/methods/evaluationbeginnersguide.pdf" TargetMode="External"/><Relationship Id="rId1" Type="http://schemas.openxmlformats.org/officeDocument/2006/relationships/slideLayout" Target="../slideLayouts/slideLayout2.xml"/><Relationship Id="rId6" Type="http://schemas.openxmlformats.org/officeDocument/2006/relationships/hyperlink" Target="http://www.programevaluation.org/" TargetMode="External"/><Relationship Id="rId11" Type="http://schemas.openxmlformats.org/officeDocument/2006/relationships/hyperlink" Target="http://teacherpathfinder.org/School/Assess/assess.html" TargetMode="External"/><Relationship Id="rId5" Type="http://schemas.openxmlformats.org/officeDocument/2006/relationships/hyperlink" Target="http://extension.psu.edu/evaluation/" TargetMode="External"/><Relationship Id="rId10" Type="http://schemas.openxmlformats.org/officeDocument/2006/relationships/hyperlink" Target="http://www.musc.edu/vawprevention/research/programeval.shtml" TargetMode="External"/><Relationship Id="rId4" Type="http://schemas.openxmlformats.org/officeDocument/2006/relationships/hyperlink" Target="http://www.tgci.com/magazine/A%20Basic%20Guide%20to%20Program%20Evaluation.pdf" TargetMode="External"/><Relationship Id="rId9" Type="http://schemas.openxmlformats.org/officeDocument/2006/relationships/hyperlink" Target="http://ocw.jhsph.edu/courses/fundamentalsprogramevaluation/lectureNotes.cf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washington.edu/oea/services/research/program_eval/faq.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washington.edu/oea/services/research/program_eval/faq.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washington.edu/oea/services/research/program_eval/faq.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609600"/>
            <a:ext cx="7772400" cy="1470025"/>
          </a:xfrm>
        </p:spPr>
        <p:txBody>
          <a:bodyPr/>
          <a:lstStyle/>
          <a:p>
            <a:pPr eaLnBrk="1" hangingPunct="1"/>
            <a:r>
              <a:rPr lang="en-US" smtClean="0">
                <a:latin typeface="Georgia" pitchFamily="18" charset="0"/>
              </a:rPr>
              <a:t>Program Evaluation</a:t>
            </a:r>
          </a:p>
        </p:txBody>
      </p:sp>
      <p:sp>
        <p:nvSpPr>
          <p:cNvPr id="14338" name="Subtitle 2"/>
          <p:cNvSpPr>
            <a:spLocks noGrp="1"/>
          </p:cNvSpPr>
          <p:nvPr>
            <p:ph type="subTitle" idx="1"/>
          </p:nvPr>
        </p:nvSpPr>
        <p:spPr>
          <a:xfrm>
            <a:off x="533400" y="1676400"/>
            <a:ext cx="8229600" cy="1752600"/>
          </a:xfrm>
        </p:spPr>
        <p:txBody>
          <a:bodyPr/>
          <a:lstStyle/>
          <a:p>
            <a:pPr eaLnBrk="1" hangingPunct="1"/>
            <a:r>
              <a:rPr lang="en-US" sz="2800" smtClean="0">
                <a:latin typeface="Georgia" pitchFamily="18" charset="0"/>
              </a:rPr>
              <a:t>Just enough knowledge to be dangerous</a:t>
            </a:r>
          </a:p>
          <a:p>
            <a:pPr eaLnBrk="1" hangingPunct="1"/>
            <a:r>
              <a:rPr lang="en-US" sz="2800" smtClean="0">
                <a:latin typeface="Georgia" pitchFamily="18" charset="0"/>
              </a:rPr>
              <a:t>Belinda De La Rosa    and    Megan Mustafoff</a:t>
            </a:r>
          </a:p>
          <a:p>
            <a:pPr algn="l" eaLnBrk="1" hangingPunct="1"/>
            <a:r>
              <a:rPr lang="en-US" sz="2800" smtClean="0">
                <a:latin typeface="Georgia" pitchFamily="18" charset="0"/>
              </a:rPr>
              <a:t>Off. of the Dean of Students and Counseling Ctr.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pPr eaLnBrk="1" hangingPunct="1"/>
            <a:r>
              <a:rPr lang="en-US" smtClean="0">
                <a:latin typeface="Georgia" pitchFamily="18" charset="0"/>
              </a:rPr>
              <a:t>Know Your Target Population</a:t>
            </a:r>
          </a:p>
        </p:txBody>
      </p:sp>
      <p:sp>
        <p:nvSpPr>
          <p:cNvPr id="23554" name="Rectangle 3"/>
          <p:cNvSpPr>
            <a:spLocks noGrp="1"/>
          </p:cNvSpPr>
          <p:nvPr>
            <p:ph type="body" idx="1"/>
          </p:nvPr>
        </p:nvSpPr>
        <p:spPr/>
        <p:txBody>
          <a:bodyPr/>
          <a:lstStyle/>
          <a:p>
            <a:pPr eaLnBrk="1" hangingPunct="1">
              <a:lnSpc>
                <a:spcPct val="90000"/>
              </a:lnSpc>
            </a:pPr>
            <a:r>
              <a:rPr lang="en-US" smtClean="0">
                <a:latin typeface="Georgia" pitchFamily="18" charset="0"/>
              </a:rPr>
              <a:t>Get to know as much as you can about your target population</a:t>
            </a:r>
          </a:p>
          <a:p>
            <a:pPr eaLnBrk="1" hangingPunct="1">
              <a:lnSpc>
                <a:spcPct val="90000"/>
              </a:lnSpc>
            </a:pPr>
            <a:r>
              <a:rPr lang="en-US" smtClean="0">
                <a:latin typeface="Georgia" pitchFamily="18" charset="0"/>
              </a:rPr>
              <a:t>Work with program staff closely</a:t>
            </a:r>
          </a:p>
          <a:p>
            <a:pPr eaLnBrk="1" hangingPunct="1">
              <a:lnSpc>
                <a:spcPct val="90000"/>
              </a:lnSpc>
            </a:pPr>
            <a:r>
              <a:rPr lang="en-US" smtClean="0">
                <a:latin typeface="Georgia" pitchFamily="18" charset="0"/>
              </a:rPr>
              <a:t>Observe, research, investigate, talk</a:t>
            </a:r>
          </a:p>
          <a:p>
            <a:pPr eaLnBrk="1" hangingPunct="1">
              <a:lnSpc>
                <a:spcPct val="90000"/>
              </a:lnSpc>
            </a:pPr>
            <a:r>
              <a:rPr lang="en-US" smtClean="0">
                <a:latin typeface="Georgia" pitchFamily="18" charset="0"/>
              </a:rPr>
              <a:t>Ask questions</a:t>
            </a:r>
          </a:p>
          <a:p>
            <a:pPr eaLnBrk="1" hangingPunct="1">
              <a:lnSpc>
                <a:spcPct val="90000"/>
              </a:lnSpc>
            </a:pPr>
            <a:r>
              <a:rPr lang="en-US" smtClean="0">
                <a:latin typeface="Georgia" pitchFamily="18" charset="0"/>
              </a:rPr>
              <a:t>Once you know as much as you can decide on a sampling technique based on the goals of the evaluation</a:t>
            </a:r>
          </a:p>
          <a:p>
            <a:pPr eaLnBrk="1" hangingPunct="1">
              <a:lnSpc>
                <a:spcPct val="90000"/>
              </a:lnSpc>
            </a:pPr>
            <a:r>
              <a:rPr lang="en-US" smtClean="0">
                <a:latin typeface="Georgia" pitchFamily="18" charset="0"/>
              </a:rPr>
              <a:t>Incentives</a:t>
            </a:r>
          </a:p>
          <a:p>
            <a:pPr eaLnBrk="1" hangingPunct="1">
              <a:lnSpc>
                <a:spcPct val="90000"/>
              </a:lnSpc>
            </a:pPr>
            <a:endParaRPr lang="en-US" smtClean="0">
              <a:latin typeface="Georgia" pitchFamily="18" charset="0"/>
            </a:endParaRPr>
          </a:p>
          <a:p>
            <a:pPr eaLnBrk="1" hangingPunct="1">
              <a:lnSpc>
                <a:spcPct val="90000"/>
              </a:lnSpc>
            </a:pPr>
            <a:endParaRPr lang="en-US" smtClean="0">
              <a:latin typeface="Georg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eaLnBrk="1" hangingPunct="1"/>
            <a:r>
              <a:rPr lang="en-US" sz="4000" b="1" smtClean="0">
                <a:latin typeface="Georgia" pitchFamily="18" charset="0"/>
              </a:rPr>
              <a:t>Office of the Dean of Students</a:t>
            </a:r>
            <a:r>
              <a:rPr lang="en-US" sz="4000" smtClean="0">
                <a:latin typeface="Georgia" pitchFamily="18" charset="0"/>
              </a:rPr>
              <a:t/>
            </a:r>
            <a:br>
              <a:rPr lang="en-US" sz="4000" smtClean="0">
                <a:latin typeface="Georgia" pitchFamily="18" charset="0"/>
              </a:rPr>
            </a:br>
            <a:r>
              <a:rPr lang="en-US" sz="4000" b="1" smtClean="0">
                <a:latin typeface="Georgia" pitchFamily="18" charset="0"/>
              </a:rPr>
              <a:t>Assessment Inquiry</a:t>
            </a:r>
          </a:p>
        </p:txBody>
      </p:sp>
      <p:sp>
        <p:nvSpPr>
          <p:cNvPr id="24578" name="Rectangle 3"/>
          <p:cNvSpPr>
            <a:spLocks noGrp="1"/>
          </p:cNvSpPr>
          <p:nvPr>
            <p:ph type="body" idx="1"/>
          </p:nvPr>
        </p:nvSpPr>
        <p:spPr/>
        <p:txBody>
          <a:bodyPr/>
          <a:lstStyle/>
          <a:p>
            <a:pPr eaLnBrk="1" hangingPunct="1">
              <a:lnSpc>
                <a:spcPct val="80000"/>
              </a:lnSpc>
            </a:pPr>
            <a:endParaRPr lang="en-US" sz="2000" smtClean="0">
              <a:latin typeface="Georgia" pitchFamily="18" charset="0"/>
            </a:endParaRPr>
          </a:p>
          <a:p>
            <a:pPr eaLnBrk="1" hangingPunct="1">
              <a:lnSpc>
                <a:spcPct val="80000"/>
              </a:lnSpc>
            </a:pPr>
            <a:r>
              <a:rPr lang="en-US" sz="2000" b="1" smtClean="0">
                <a:latin typeface="Georgia" pitchFamily="18" charset="0"/>
              </a:rPr>
              <a:t>Do you routinely evaluate your unit?</a:t>
            </a:r>
            <a:endParaRPr lang="en-US" sz="2000" smtClean="0">
              <a:latin typeface="Georgia" pitchFamily="18" charset="0"/>
            </a:endParaRPr>
          </a:p>
          <a:p>
            <a:pPr lvl="1" eaLnBrk="1" hangingPunct="1">
              <a:lnSpc>
                <a:spcPct val="80000"/>
              </a:lnSpc>
            </a:pPr>
            <a:r>
              <a:rPr lang="en-US" sz="1800" b="1" smtClean="0">
                <a:latin typeface="Georgia" pitchFamily="18" charset="0"/>
              </a:rPr>
              <a:t>If so, on what cycle?</a:t>
            </a:r>
            <a:endParaRPr lang="en-US" sz="1800" smtClean="0">
              <a:latin typeface="Georgia" pitchFamily="18" charset="0"/>
            </a:endParaRPr>
          </a:p>
          <a:p>
            <a:pPr eaLnBrk="1" hangingPunct="1">
              <a:lnSpc>
                <a:spcPct val="80000"/>
              </a:lnSpc>
            </a:pPr>
            <a:r>
              <a:rPr lang="en-US" sz="2000" b="1" smtClean="0">
                <a:latin typeface="Georgia" pitchFamily="18" charset="0"/>
              </a:rPr>
              <a:t>Type of Evaluation*</a:t>
            </a:r>
            <a:endParaRPr lang="en-US" sz="2000" smtClean="0">
              <a:latin typeface="Georgia" pitchFamily="18" charset="0"/>
            </a:endParaRPr>
          </a:p>
          <a:p>
            <a:pPr eaLnBrk="1" hangingPunct="1">
              <a:lnSpc>
                <a:spcPct val="80000"/>
              </a:lnSpc>
            </a:pPr>
            <a:r>
              <a:rPr lang="en-US" sz="2000" b="1" smtClean="0">
                <a:latin typeface="Georgia" pitchFamily="18" charset="0"/>
              </a:rPr>
              <a:t>If you evaluate routinely how far back do you have data?</a:t>
            </a:r>
            <a:endParaRPr lang="en-US" sz="2000" smtClean="0">
              <a:latin typeface="Georgia" pitchFamily="18" charset="0"/>
            </a:endParaRPr>
          </a:p>
          <a:p>
            <a:pPr eaLnBrk="1" hangingPunct="1">
              <a:lnSpc>
                <a:spcPct val="80000"/>
              </a:lnSpc>
            </a:pPr>
            <a:r>
              <a:rPr lang="en-US" sz="2000" b="1" smtClean="0">
                <a:latin typeface="Georgia" pitchFamily="18" charset="0"/>
              </a:rPr>
              <a:t>Do you generate any routine reports?</a:t>
            </a:r>
            <a:endParaRPr lang="en-US" sz="2000" smtClean="0">
              <a:latin typeface="Georgia" pitchFamily="18" charset="0"/>
            </a:endParaRPr>
          </a:p>
          <a:p>
            <a:pPr lvl="1" eaLnBrk="1" hangingPunct="1">
              <a:lnSpc>
                <a:spcPct val="80000"/>
              </a:lnSpc>
            </a:pPr>
            <a:r>
              <a:rPr lang="en-US" sz="1800" b="1" smtClean="0">
                <a:latin typeface="Georgia" pitchFamily="18" charset="0"/>
              </a:rPr>
              <a:t>If so, on what cycle, to whom, and how is it disseminated?</a:t>
            </a:r>
            <a:endParaRPr lang="en-US" sz="1800" smtClean="0">
              <a:latin typeface="Georgia" pitchFamily="18" charset="0"/>
            </a:endParaRPr>
          </a:p>
          <a:p>
            <a:pPr eaLnBrk="1" hangingPunct="1">
              <a:lnSpc>
                <a:spcPct val="80000"/>
              </a:lnSpc>
            </a:pPr>
            <a:r>
              <a:rPr lang="en-US" sz="2000" b="1" smtClean="0">
                <a:latin typeface="Georgia" pitchFamily="18" charset="0"/>
              </a:rPr>
              <a:t>Are other types of data collected or are one-time studies available?</a:t>
            </a:r>
            <a:endParaRPr lang="en-US" sz="2000" smtClean="0">
              <a:latin typeface="Georgia" pitchFamily="18" charset="0"/>
            </a:endParaRPr>
          </a:p>
          <a:p>
            <a:pPr eaLnBrk="1" hangingPunct="1">
              <a:lnSpc>
                <a:spcPct val="80000"/>
              </a:lnSpc>
            </a:pPr>
            <a:r>
              <a:rPr lang="en-US" sz="2000" b="1" smtClean="0">
                <a:latin typeface="Georgia" pitchFamily="18" charset="0"/>
              </a:rPr>
              <a:t>Does your unit have an individual who works primarily with data? If so, please provide their name and contact information.</a:t>
            </a:r>
          </a:p>
          <a:p>
            <a:pPr eaLnBrk="1" hangingPunct="1">
              <a:lnSpc>
                <a:spcPct val="80000"/>
              </a:lnSpc>
            </a:pPr>
            <a:endParaRPr lang="en-US" sz="2000" smtClean="0">
              <a:latin typeface="Georg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latin typeface="Georgia" pitchFamily="18" charset="0"/>
              </a:rPr>
              <a:t>Theory and planning</a:t>
            </a:r>
          </a:p>
        </p:txBody>
      </p:sp>
      <p:sp>
        <p:nvSpPr>
          <p:cNvPr id="25602" name="Content Placeholder 2"/>
          <p:cNvSpPr>
            <a:spLocks noGrp="1"/>
          </p:cNvSpPr>
          <p:nvPr>
            <p:ph idx="1"/>
          </p:nvPr>
        </p:nvSpPr>
        <p:spPr/>
        <p:txBody>
          <a:bodyPr/>
          <a:lstStyle/>
          <a:p>
            <a:pPr eaLnBrk="1" hangingPunct="1"/>
            <a:r>
              <a:rPr lang="en-US" sz="2800" smtClean="0">
                <a:latin typeface="Georgia" pitchFamily="18" charset="0"/>
              </a:rPr>
              <a:t>Know or establish program goals</a:t>
            </a:r>
          </a:p>
          <a:p>
            <a:pPr lvl="1" eaLnBrk="1" hangingPunct="1"/>
            <a:r>
              <a:rPr lang="en-US" sz="2400" smtClean="0">
                <a:latin typeface="Georgia" pitchFamily="18" charset="0"/>
              </a:rPr>
              <a:t>Logic model (inputs, outputs, 1-3-5 goals)</a:t>
            </a:r>
          </a:p>
          <a:p>
            <a:pPr lvl="1" eaLnBrk="1" hangingPunct="1"/>
            <a:r>
              <a:rPr lang="en-US" sz="2400" smtClean="0">
                <a:latin typeface="Georgia" pitchFamily="18" charset="0"/>
              </a:rPr>
              <a:t>Learning outcomes  (specific and measurable)</a:t>
            </a:r>
          </a:p>
          <a:p>
            <a:pPr eaLnBrk="1" hangingPunct="1"/>
            <a:r>
              <a:rPr lang="en-US" sz="2800" smtClean="0">
                <a:latin typeface="Georgia" pitchFamily="18" charset="0"/>
              </a:rPr>
              <a:t>Measure program goals, gaps and need</a:t>
            </a:r>
          </a:p>
          <a:p>
            <a:pPr lvl="1" eaLnBrk="1" hangingPunct="1"/>
            <a:r>
              <a:rPr lang="en-US" sz="2400" smtClean="0">
                <a:latin typeface="Georgia" pitchFamily="18" charset="0"/>
              </a:rPr>
              <a:t>What information do you need to know</a:t>
            </a:r>
          </a:p>
          <a:p>
            <a:pPr lvl="1" eaLnBrk="1" hangingPunct="1"/>
            <a:r>
              <a:rPr lang="en-US" sz="2400" smtClean="0">
                <a:latin typeface="Georgia" pitchFamily="18" charset="0"/>
              </a:rPr>
              <a:t>Is this information already collected somewhere</a:t>
            </a:r>
          </a:p>
          <a:p>
            <a:pPr lvl="1" eaLnBrk="1" hangingPunct="1"/>
            <a:r>
              <a:rPr lang="en-US" sz="2400" smtClean="0">
                <a:latin typeface="Georgia" pitchFamily="18" charset="0"/>
              </a:rPr>
              <a:t>How will you collect the information you don’t already have—spend more time using it than collecting</a:t>
            </a:r>
          </a:p>
          <a:p>
            <a:pPr lvl="1" eaLnBrk="1" hangingPunct="1"/>
            <a:r>
              <a:rPr lang="en-US" sz="2400" smtClean="0">
                <a:latin typeface="Georgia" pitchFamily="18" charset="0"/>
              </a:rPr>
              <a:t>What will you do with the information collected</a:t>
            </a:r>
          </a:p>
          <a:p>
            <a:pPr lvl="1" eaLnBrk="1" hangingPunct="1">
              <a:buFont typeface="Arial" charset="0"/>
              <a:buNone/>
            </a:pPr>
            <a:endParaRPr lang="en-US" sz="2400" smtClean="0">
              <a:latin typeface="Georg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74638"/>
            <a:ext cx="8229600" cy="639762"/>
          </a:xfrm>
        </p:spPr>
        <p:txBody>
          <a:bodyPr/>
          <a:lstStyle/>
          <a:p>
            <a:pPr eaLnBrk="1" hangingPunct="1"/>
            <a:r>
              <a:rPr lang="en-US" smtClean="0">
                <a:latin typeface="Georgia" pitchFamily="18" charset="0"/>
              </a:rPr>
              <a:t>Methods &amp; Tools</a:t>
            </a:r>
          </a:p>
        </p:txBody>
      </p:sp>
      <p:sp>
        <p:nvSpPr>
          <p:cNvPr id="26626" name="Content Placeholder 2"/>
          <p:cNvSpPr>
            <a:spLocks noGrp="1"/>
          </p:cNvSpPr>
          <p:nvPr>
            <p:ph idx="1"/>
          </p:nvPr>
        </p:nvSpPr>
        <p:spPr>
          <a:xfrm>
            <a:off x="457200" y="914400"/>
            <a:ext cx="8686800" cy="4876800"/>
          </a:xfrm>
        </p:spPr>
        <p:txBody>
          <a:bodyPr/>
          <a:lstStyle/>
          <a:p>
            <a:pPr eaLnBrk="1" hangingPunct="1"/>
            <a:r>
              <a:rPr lang="en-US" smtClean="0">
                <a:latin typeface="Georgia" pitchFamily="18" charset="0"/>
              </a:rPr>
              <a:t>Quantitative </a:t>
            </a:r>
          </a:p>
          <a:p>
            <a:pPr lvl="1" eaLnBrk="1" hangingPunct="1"/>
            <a:r>
              <a:rPr lang="en-US" smtClean="0">
                <a:latin typeface="Georgia" pitchFamily="18" charset="0"/>
              </a:rPr>
              <a:t>Frequencies (head counts)</a:t>
            </a:r>
          </a:p>
          <a:p>
            <a:pPr lvl="1" eaLnBrk="1" hangingPunct="1"/>
            <a:r>
              <a:rPr lang="en-US" smtClean="0">
                <a:latin typeface="Georgia" pitchFamily="18" charset="0"/>
              </a:rPr>
              <a:t>Surveys (phone, mail, online, in person)</a:t>
            </a:r>
          </a:p>
          <a:p>
            <a:pPr eaLnBrk="1" hangingPunct="1"/>
            <a:r>
              <a:rPr lang="en-US" smtClean="0">
                <a:latin typeface="Georgia" pitchFamily="18" charset="0"/>
              </a:rPr>
              <a:t>Qualitative</a:t>
            </a:r>
          </a:p>
          <a:p>
            <a:pPr lvl="1" eaLnBrk="1" hangingPunct="1"/>
            <a:r>
              <a:rPr lang="en-US" smtClean="0">
                <a:latin typeface="Georgia" pitchFamily="18" charset="0"/>
              </a:rPr>
              <a:t>Focus groups</a:t>
            </a:r>
          </a:p>
          <a:p>
            <a:pPr lvl="1" eaLnBrk="1" hangingPunct="1"/>
            <a:r>
              <a:rPr lang="en-US" smtClean="0">
                <a:latin typeface="Georgia" pitchFamily="18" charset="0"/>
              </a:rPr>
              <a:t>Individual interviews (phone, in person)</a:t>
            </a:r>
          </a:p>
          <a:p>
            <a:pPr lvl="1" eaLnBrk="1" hangingPunct="1"/>
            <a:r>
              <a:rPr lang="en-US" smtClean="0">
                <a:latin typeface="Georgia" pitchFamily="18" charset="0"/>
              </a:rPr>
              <a:t>Case Studies</a:t>
            </a:r>
          </a:p>
          <a:p>
            <a:pPr eaLnBrk="1" hangingPunct="1"/>
            <a:r>
              <a:rPr lang="en-US" smtClean="0">
                <a:latin typeface="Georgia" pitchFamily="18" charset="0"/>
              </a:rPr>
              <a:t>Mixed methods research</a:t>
            </a:r>
          </a:p>
          <a:p>
            <a:pPr lvl="1" eaLnBrk="1" hangingPunct="1"/>
            <a:r>
              <a:rPr lang="en-US" smtClean="0">
                <a:latin typeface="Georgia" pitchFamily="18" charset="0"/>
              </a:rPr>
              <a:t>Uses both qualitative and quantitative methods</a:t>
            </a:r>
          </a:p>
          <a:p>
            <a:pPr lvl="1" eaLnBrk="1" hangingPunct="1"/>
            <a:endParaRPr lang="en-US" smtClean="0">
              <a:latin typeface="Georgia" pitchFamily="18" charset="0"/>
            </a:endParaRPr>
          </a:p>
          <a:p>
            <a:pPr eaLnBrk="1" hangingPunct="1"/>
            <a:endParaRPr lang="en-US" smtClean="0">
              <a:latin typeface="Georg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latin typeface="Georgia" pitchFamily="18" charset="0"/>
              </a:rPr>
              <a:t>Project designs</a:t>
            </a:r>
          </a:p>
        </p:txBody>
      </p:sp>
      <p:sp>
        <p:nvSpPr>
          <p:cNvPr id="27650" name="Content Placeholder 2"/>
          <p:cNvSpPr>
            <a:spLocks noGrp="1"/>
          </p:cNvSpPr>
          <p:nvPr>
            <p:ph idx="1"/>
          </p:nvPr>
        </p:nvSpPr>
        <p:spPr/>
        <p:txBody>
          <a:bodyPr/>
          <a:lstStyle/>
          <a:p>
            <a:pPr eaLnBrk="1" hangingPunct="1"/>
            <a:r>
              <a:rPr lang="en-US" smtClean="0">
                <a:latin typeface="Georgia" pitchFamily="18" charset="0"/>
              </a:rPr>
              <a:t>Pre-test/post-test</a:t>
            </a:r>
          </a:p>
          <a:p>
            <a:pPr eaLnBrk="1" hangingPunct="1"/>
            <a:r>
              <a:rPr lang="en-US" smtClean="0">
                <a:latin typeface="Georgia" pitchFamily="18" charset="0"/>
              </a:rPr>
              <a:t>Case-control</a:t>
            </a:r>
          </a:p>
          <a:p>
            <a:pPr eaLnBrk="1" hangingPunct="1"/>
            <a:r>
              <a:rPr lang="en-US" smtClean="0">
                <a:latin typeface="Georgia" pitchFamily="18" charset="0"/>
              </a:rPr>
              <a:t>Cost-benefit analysis</a:t>
            </a:r>
          </a:p>
          <a:p>
            <a:pPr eaLnBrk="1" hangingPunct="1"/>
            <a:r>
              <a:rPr lang="en-US" smtClean="0">
                <a:latin typeface="Georgia" pitchFamily="18" charset="0"/>
              </a:rPr>
              <a:t>Procedural audit</a:t>
            </a:r>
          </a:p>
          <a:p>
            <a:pPr eaLnBrk="1" hangingPunct="1"/>
            <a:r>
              <a:rPr lang="en-US" smtClean="0">
                <a:latin typeface="Georgia" pitchFamily="18" charset="0"/>
              </a:rPr>
              <a:t>Quasi experimental</a:t>
            </a:r>
          </a:p>
          <a:p>
            <a:pPr eaLnBrk="1" hangingPunct="1"/>
            <a:endParaRPr lang="en-US" smtClean="0">
              <a:latin typeface="Georg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274638"/>
            <a:ext cx="8229600" cy="715962"/>
          </a:xfrm>
        </p:spPr>
        <p:txBody>
          <a:bodyPr/>
          <a:lstStyle/>
          <a:p>
            <a:pPr eaLnBrk="1" hangingPunct="1"/>
            <a:r>
              <a:rPr lang="en-US" smtClean="0">
                <a:latin typeface="Georgia" pitchFamily="18" charset="0"/>
              </a:rPr>
              <a:t>Quantitative methods</a:t>
            </a:r>
          </a:p>
        </p:txBody>
      </p:sp>
      <p:sp>
        <p:nvSpPr>
          <p:cNvPr id="28674" name="Content Placeholder 2"/>
          <p:cNvSpPr>
            <a:spLocks noGrp="1"/>
          </p:cNvSpPr>
          <p:nvPr>
            <p:ph idx="1"/>
          </p:nvPr>
        </p:nvSpPr>
        <p:spPr>
          <a:xfrm>
            <a:off x="457200" y="990600"/>
            <a:ext cx="8229600" cy="5410200"/>
          </a:xfrm>
        </p:spPr>
        <p:txBody>
          <a:bodyPr/>
          <a:lstStyle/>
          <a:p>
            <a:pPr eaLnBrk="1" hangingPunct="1"/>
            <a:r>
              <a:rPr lang="en-US" sz="2800" smtClean="0">
                <a:latin typeface="Georgia" pitchFamily="18" charset="0"/>
              </a:rPr>
              <a:t>Surveys</a:t>
            </a:r>
          </a:p>
          <a:p>
            <a:pPr lvl="1" eaLnBrk="1" hangingPunct="1"/>
            <a:r>
              <a:rPr lang="en-US" sz="2400" smtClean="0">
                <a:latin typeface="Georgia" pitchFamily="18" charset="0"/>
              </a:rPr>
              <a:t>Likert scales (strongly agree—strongly disagree)</a:t>
            </a:r>
          </a:p>
          <a:p>
            <a:pPr lvl="1" eaLnBrk="1" hangingPunct="1"/>
            <a:r>
              <a:rPr lang="en-US" sz="2400" smtClean="0">
                <a:latin typeface="Georgia" pitchFamily="18" charset="0"/>
              </a:rPr>
              <a:t>Dichotomous response (yes or no)</a:t>
            </a:r>
          </a:p>
          <a:p>
            <a:pPr lvl="1" eaLnBrk="1" hangingPunct="1"/>
            <a:r>
              <a:rPr lang="en-US" sz="2400" smtClean="0">
                <a:latin typeface="Georgia" pitchFamily="18" charset="0"/>
              </a:rPr>
              <a:t>Continuous response (income)</a:t>
            </a:r>
          </a:p>
          <a:p>
            <a:pPr lvl="1" eaLnBrk="1" hangingPunct="1"/>
            <a:r>
              <a:rPr lang="en-US" sz="2400" smtClean="0">
                <a:latin typeface="Georgia" pitchFamily="18" charset="0"/>
              </a:rPr>
              <a:t>Categorical response (partner status)</a:t>
            </a:r>
          </a:p>
          <a:p>
            <a:pPr eaLnBrk="1" hangingPunct="1"/>
            <a:r>
              <a:rPr lang="en-US" sz="2800" smtClean="0">
                <a:latin typeface="Georgia" pitchFamily="18" charset="0"/>
              </a:rPr>
              <a:t>Frequencies</a:t>
            </a:r>
          </a:p>
          <a:p>
            <a:pPr lvl="1" eaLnBrk="1" hangingPunct="1"/>
            <a:r>
              <a:rPr lang="en-US" sz="2400" smtClean="0">
                <a:latin typeface="Georgia" pitchFamily="18" charset="0"/>
              </a:rPr>
              <a:t>Survey data</a:t>
            </a:r>
          </a:p>
          <a:p>
            <a:pPr lvl="1" eaLnBrk="1" hangingPunct="1"/>
            <a:r>
              <a:rPr lang="en-US" sz="2400" smtClean="0">
                <a:latin typeface="Georgia" pitchFamily="18" charset="0"/>
              </a:rPr>
              <a:t>Head counts</a:t>
            </a:r>
          </a:p>
          <a:p>
            <a:pPr lvl="1" eaLnBrk="1" hangingPunct="1"/>
            <a:r>
              <a:rPr lang="en-US" sz="2400" smtClean="0">
                <a:latin typeface="Georgia" pitchFamily="18" charset="0"/>
              </a:rPr>
              <a:t>Time count</a:t>
            </a:r>
          </a:p>
          <a:p>
            <a:pPr lvl="1" eaLnBrk="1" hangingPunct="1"/>
            <a:r>
              <a:rPr lang="en-US" sz="2400" smtClean="0">
                <a:latin typeface="Georgia" pitchFamily="18" charset="0"/>
              </a:rPr>
              <a:t>Space size and quantity (2 20x20 rooms)</a:t>
            </a:r>
          </a:p>
          <a:p>
            <a:pPr lvl="1" eaLnBrk="1" hangingPunct="1"/>
            <a:r>
              <a:rPr lang="en-US" sz="2400" smtClean="0">
                <a:latin typeface="Georgia" pitchFamily="18" charset="0"/>
              </a:rPr>
              <a:t>Can you think of other frequencies relevant to your project?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latin typeface="Georgia" pitchFamily="18" charset="0"/>
              </a:rPr>
              <a:t>Qualitative methods</a:t>
            </a:r>
          </a:p>
        </p:txBody>
      </p:sp>
      <p:sp>
        <p:nvSpPr>
          <p:cNvPr id="30722" name="Content Placeholder 2"/>
          <p:cNvSpPr>
            <a:spLocks noGrp="1"/>
          </p:cNvSpPr>
          <p:nvPr>
            <p:ph idx="1"/>
          </p:nvPr>
        </p:nvSpPr>
        <p:spPr/>
        <p:txBody>
          <a:bodyPr/>
          <a:lstStyle/>
          <a:p>
            <a:pPr eaLnBrk="1" hangingPunct="1"/>
            <a:r>
              <a:rPr lang="en-US" smtClean="0">
                <a:latin typeface="Georgia" pitchFamily="18" charset="0"/>
              </a:rPr>
              <a:t>Case studies</a:t>
            </a:r>
          </a:p>
          <a:p>
            <a:pPr eaLnBrk="1" hangingPunct="1"/>
            <a:r>
              <a:rPr lang="en-US" smtClean="0">
                <a:latin typeface="Georgia" pitchFamily="18" charset="0"/>
              </a:rPr>
              <a:t>One on one interviews</a:t>
            </a:r>
          </a:p>
          <a:p>
            <a:pPr eaLnBrk="1" hangingPunct="1"/>
            <a:r>
              <a:rPr lang="en-US" smtClean="0">
                <a:latin typeface="Georgia" pitchFamily="18" charset="0"/>
              </a:rPr>
              <a:t>Focus groups</a:t>
            </a:r>
          </a:p>
          <a:p>
            <a:pPr eaLnBrk="1" hangingPunct="1"/>
            <a:r>
              <a:rPr lang="en-US" smtClean="0">
                <a:latin typeface="Georgia" pitchFamily="18" charset="0"/>
              </a:rPr>
              <a:t>Content analysis (websites, policies, internal documents)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7200" y="0"/>
            <a:ext cx="8229600" cy="914400"/>
          </a:xfrm>
        </p:spPr>
        <p:txBody>
          <a:bodyPr/>
          <a:lstStyle/>
          <a:p>
            <a:pPr eaLnBrk="1" hangingPunct="1"/>
            <a:r>
              <a:rPr lang="en-US" smtClean="0">
                <a:latin typeface="Georgia" pitchFamily="18" charset="0"/>
              </a:rPr>
              <a:t>Sampling</a:t>
            </a:r>
          </a:p>
        </p:txBody>
      </p:sp>
      <p:sp>
        <p:nvSpPr>
          <p:cNvPr id="3" name="Content Placeholder 2"/>
          <p:cNvSpPr>
            <a:spLocks noGrp="1"/>
          </p:cNvSpPr>
          <p:nvPr>
            <p:ph idx="1"/>
          </p:nvPr>
        </p:nvSpPr>
        <p:spPr>
          <a:xfrm>
            <a:off x="457200" y="762000"/>
            <a:ext cx="8229600" cy="5943600"/>
          </a:xfrm>
        </p:spPr>
        <p:txBody>
          <a:bodyPr numCol="2"/>
          <a:lstStyle/>
          <a:p>
            <a:pPr eaLnBrk="1" hangingPunct="1">
              <a:defRPr/>
            </a:pPr>
            <a:r>
              <a:rPr lang="en-US" dirty="0" smtClean="0"/>
              <a:t>Probability sample</a:t>
            </a:r>
          </a:p>
          <a:p>
            <a:pPr lvl="1" eaLnBrk="1" hangingPunct="1">
              <a:defRPr/>
            </a:pPr>
            <a:r>
              <a:rPr lang="en-US" dirty="0" smtClean="0"/>
              <a:t>Random sample</a:t>
            </a:r>
          </a:p>
          <a:p>
            <a:pPr lvl="1" eaLnBrk="1" hangingPunct="1">
              <a:defRPr/>
            </a:pPr>
            <a:r>
              <a:rPr lang="en-US" dirty="0" smtClean="0"/>
              <a:t>Random stratified sample</a:t>
            </a:r>
          </a:p>
          <a:p>
            <a:pPr eaLnBrk="1" hangingPunct="1">
              <a:defRPr/>
            </a:pPr>
            <a:r>
              <a:rPr lang="en-US" dirty="0" smtClean="0"/>
              <a:t>Non probability sample</a:t>
            </a:r>
          </a:p>
          <a:p>
            <a:pPr lvl="1" eaLnBrk="1" hangingPunct="1">
              <a:defRPr/>
            </a:pPr>
            <a:r>
              <a:rPr lang="en-US" dirty="0" smtClean="0"/>
              <a:t>Convenience sample</a:t>
            </a:r>
          </a:p>
          <a:p>
            <a:pPr lvl="1" eaLnBrk="1" hangingPunct="1">
              <a:defRPr/>
            </a:pPr>
            <a:r>
              <a:rPr lang="en-US" dirty="0" smtClean="0"/>
              <a:t>Snowball sample</a:t>
            </a:r>
          </a:p>
          <a:p>
            <a:pPr lvl="1" eaLnBrk="1" hangingPunct="1">
              <a:defRPr/>
            </a:pPr>
            <a:r>
              <a:rPr lang="en-US" dirty="0" smtClean="0"/>
              <a:t>Quota sample</a:t>
            </a:r>
          </a:p>
          <a:p>
            <a:pPr lvl="1" eaLnBrk="1" hangingPunct="1">
              <a:defRPr/>
            </a:pPr>
            <a:r>
              <a:rPr lang="en-US" dirty="0" smtClean="0"/>
              <a:t>Judgment/expert samples</a:t>
            </a:r>
          </a:p>
          <a:p>
            <a:pPr eaLnBrk="1" hangingPunct="1">
              <a:defRPr/>
            </a:pPr>
            <a:r>
              <a:rPr lang="en-US" dirty="0" smtClean="0"/>
              <a:t>Methods to recruit</a:t>
            </a:r>
          </a:p>
          <a:p>
            <a:pPr lvl="1" eaLnBrk="1" hangingPunct="1">
              <a:defRPr/>
            </a:pPr>
            <a:r>
              <a:rPr lang="en-US" dirty="0" smtClean="0"/>
              <a:t>Flyers</a:t>
            </a:r>
          </a:p>
          <a:p>
            <a:pPr lvl="1" eaLnBrk="1" hangingPunct="1">
              <a:defRPr/>
            </a:pPr>
            <a:r>
              <a:rPr lang="en-US" dirty="0" smtClean="0"/>
              <a:t>List serves</a:t>
            </a:r>
          </a:p>
          <a:p>
            <a:pPr lvl="1" eaLnBrk="1" hangingPunct="1">
              <a:defRPr/>
            </a:pPr>
            <a:r>
              <a:rPr lang="en-US" dirty="0" smtClean="0"/>
              <a:t>Newspapers</a:t>
            </a:r>
          </a:p>
          <a:p>
            <a:pPr lvl="1" eaLnBrk="1" hangingPunct="1">
              <a:defRPr/>
            </a:pPr>
            <a:r>
              <a:rPr lang="en-US" dirty="0" smtClean="0"/>
              <a:t>Classrooms</a:t>
            </a:r>
          </a:p>
          <a:p>
            <a:pPr lvl="1" eaLnBrk="1" hangingPunct="1">
              <a:defRPr/>
            </a:pPr>
            <a:r>
              <a:rPr lang="en-US" dirty="0" smtClean="0"/>
              <a:t>Can you think of others?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latin typeface="Georgia" pitchFamily="18" charset="0"/>
              </a:rPr>
              <a:t>Bias and Power</a:t>
            </a:r>
          </a:p>
        </p:txBody>
      </p:sp>
      <p:sp>
        <p:nvSpPr>
          <p:cNvPr id="35842" name="Content Placeholder 2"/>
          <p:cNvSpPr>
            <a:spLocks noGrp="1"/>
          </p:cNvSpPr>
          <p:nvPr>
            <p:ph idx="1"/>
          </p:nvPr>
        </p:nvSpPr>
        <p:spPr/>
        <p:txBody>
          <a:bodyPr/>
          <a:lstStyle/>
          <a:p>
            <a:pPr eaLnBrk="1" hangingPunct="1"/>
            <a:r>
              <a:rPr lang="en-US" smtClean="0">
                <a:latin typeface="Georgia" pitchFamily="18" charset="0"/>
              </a:rPr>
              <a:t>Non response bias</a:t>
            </a:r>
          </a:p>
          <a:p>
            <a:pPr eaLnBrk="1" hangingPunct="1"/>
            <a:r>
              <a:rPr lang="en-US" smtClean="0">
                <a:latin typeface="Georgia" pitchFamily="18" charset="0"/>
              </a:rPr>
              <a:t>Coverage bias</a:t>
            </a:r>
          </a:p>
          <a:p>
            <a:pPr eaLnBrk="1" hangingPunct="1"/>
            <a:r>
              <a:rPr lang="en-US" smtClean="0">
                <a:latin typeface="Georgia" pitchFamily="18" charset="0"/>
              </a:rPr>
              <a:t>Selection bias</a:t>
            </a:r>
          </a:p>
          <a:p>
            <a:pPr eaLnBrk="1" hangingPunct="1"/>
            <a:r>
              <a:rPr lang="en-US" smtClean="0">
                <a:latin typeface="Georgia" pitchFamily="18" charset="0"/>
              </a:rPr>
              <a:t>Sample size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latin typeface="Georgia" pitchFamily="18" charset="0"/>
              </a:rPr>
              <a:t>Ethical Considerations</a:t>
            </a:r>
          </a:p>
        </p:txBody>
      </p:sp>
      <p:sp>
        <p:nvSpPr>
          <p:cNvPr id="36866" name="Content Placeholder 2"/>
          <p:cNvSpPr>
            <a:spLocks noGrp="1"/>
          </p:cNvSpPr>
          <p:nvPr>
            <p:ph idx="1"/>
          </p:nvPr>
        </p:nvSpPr>
        <p:spPr>
          <a:xfrm>
            <a:off x="457200" y="1143000"/>
            <a:ext cx="8229600" cy="4525963"/>
          </a:xfrm>
        </p:spPr>
        <p:txBody>
          <a:bodyPr/>
          <a:lstStyle/>
          <a:p>
            <a:pPr eaLnBrk="1" hangingPunct="1"/>
            <a:r>
              <a:rPr lang="en-US" sz="2400" smtClean="0">
                <a:latin typeface="Georgia" pitchFamily="18" charset="0"/>
              </a:rPr>
              <a:t>IRB must be consulted for exemption and reviews</a:t>
            </a:r>
          </a:p>
          <a:p>
            <a:pPr eaLnBrk="1" hangingPunct="1"/>
            <a:r>
              <a:rPr lang="en-US" sz="2400" smtClean="0">
                <a:latin typeface="Georgia" pitchFamily="18" charset="0"/>
              </a:rPr>
              <a:t>Special protected populations</a:t>
            </a:r>
          </a:p>
          <a:p>
            <a:pPr lvl="1" eaLnBrk="1" hangingPunct="1"/>
            <a:r>
              <a:rPr lang="en-US" sz="2000" smtClean="0">
                <a:latin typeface="Georgia" pitchFamily="18" charset="0"/>
              </a:rPr>
              <a:t>Children, elderly, minorities, students</a:t>
            </a:r>
          </a:p>
          <a:p>
            <a:pPr eaLnBrk="1" hangingPunct="1"/>
            <a:r>
              <a:rPr lang="en-US" sz="2400" smtClean="0">
                <a:latin typeface="Georgia" pitchFamily="18" charset="0"/>
              </a:rPr>
              <a:t>Fact check with your participants and be sensitive to positional power.</a:t>
            </a:r>
          </a:p>
          <a:p>
            <a:pPr eaLnBrk="1" hangingPunct="1"/>
            <a:r>
              <a:rPr lang="en-US" sz="2400" smtClean="0">
                <a:latin typeface="Georgia" pitchFamily="18" charset="0"/>
              </a:rPr>
              <a:t>Secure data and consent forms physically and electronically.</a:t>
            </a:r>
          </a:p>
          <a:p>
            <a:pPr eaLnBrk="1" hangingPunct="1"/>
            <a:r>
              <a:rPr lang="en-US" sz="2400" smtClean="0">
                <a:latin typeface="Georgia" pitchFamily="18" charset="0"/>
              </a:rPr>
              <a:t>Destroy data according to institutional or IRB recommendations</a:t>
            </a:r>
          </a:p>
          <a:p>
            <a:pPr eaLnBrk="1" hangingPunct="1"/>
            <a:r>
              <a:rPr lang="en-US" sz="2400" smtClean="0">
                <a:latin typeface="Georgia" pitchFamily="18" charset="0"/>
              </a:rPr>
              <a:t>Follow FERPA, HIPAA or other federal, state or local laws regarding information gathering, storage, and sharing for your population</a:t>
            </a:r>
          </a:p>
          <a:p>
            <a:pPr eaLnBrk="1" hangingPunct="1"/>
            <a:endParaRPr lang="en-US" sz="2400" smtClean="0">
              <a:latin typeface="Georgia" pitchFamily="18" charset="0"/>
            </a:endParaRPr>
          </a:p>
          <a:p>
            <a:pPr eaLnBrk="1" hangingPunct="1"/>
            <a:endParaRPr lang="en-US" sz="2400" smtClean="0">
              <a:latin typeface="Georgia" pitchFamily="18" charset="0"/>
            </a:endParaRPr>
          </a:p>
        </p:txBody>
      </p:sp>
      <p:sp>
        <p:nvSpPr>
          <p:cNvPr id="36868" name="Text Box 4"/>
          <p:cNvSpPr txBox="1">
            <a:spLocks noChangeArrowheads="1"/>
          </p:cNvSpPr>
          <p:nvPr/>
        </p:nvSpPr>
        <p:spPr bwMode="auto">
          <a:xfrm>
            <a:off x="228600" y="6477000"/>
            <a:ext cx="3200400" cy="366713"/>
          </a:xfrm>
          <a:prstGeom prst="rect">
            <a:avLst/>
          </a:prstGeom>
          <a:noFill/>
          <a:ln w="9525">
            <a:noFill/>
            <a:miter lim="800000"/>
            <a:headEnd/>
            <a:tailEnd/>
          </a:ln>
          <a:effectLst/>
        </p:spPr>
        <p:txBody>
          <a:bodyPr>
            <a:spAutoFit/>
          </a:bodyPr>
          <a:lstStyle/>
          <a:p>
            <a:pPr defTabSz="914400">
              <a:spcBef>
                <a:spcPct val="50000"/>
              </a:spcBef>
            </a:pPr>
            <a:r>
              <a:rPr lang="en-US">
                <a:solidFill>
                  <a:schemeClr val="hlink"/>
                </a:solidFill>
              </a:rPr>
              <a:t>http://irb.illinois.edu/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pPr eaLnBrk="1" hangingPunct="1"/>
            <a:r>
              <a:rPr lang="en-US" smtClean="0">
                <a:latin typeface="Georgia" pitchFamily="18" charset="0"/>
              </a:rPr>
              <a:t>What to expect</a:t>
            </a:r>
          </a:p>
        </p:txBody>
      </p:sp>
      <p:sp>
        <p:nvSpPr>
          <p:cNvPr id="15362" name="Rectangle 3"/>
          <p:cNvSpPr>
            <a:spLocks noGrp="1"/>
          </p:cNvSpPr>
          <p:nvPr>
            <p:ph type="body" idx="1"/>
          </p:nvPr>
        </p:nvSpPr>
        <p:spPr/>
        <p:txBody>
          <a:bodyPr/>
          <a:lstStyle/>
          <a:p>
            <a:pPr eaLnBrk="1" hangingPunct="1"/>
            <a:r>
              <a:rPr lang="en-US" smtClean="0">
                <a:latin typeface="Georgia" pitchFamily="18" charset="0"/>
              </a:rPr>
              <a:t>Definitions</a:t>
            </a:r>
          </a:p>
          <a:p>
            <a:pPr eaLnBrk="1" hangingPunct="1"/>
            <a:r>
              <a:rPr lang="en-US" smtClean="0">
                <a:latin typeface="Georgia" pitchFamily="18" charset="0"/>
              </a:rPr>
              <a:t>Know your Audience &amp; Population</a:t>
            </a:r>
          </a:p>
          <a:p>
            <a:pPr eaLnBrk="1" hangingPunct="1"/>
            <a:r>
              <a:rPr lang="en-US" smtClean="0">
                <a:latin typeface="Georgia" pitchFamily="18" charset="0"/>
              </a:rPr>
              <a:t>Goals</a:t>
            </a:r>
          </a:p>
          <a:p>
            <a:pPr eaLnBrk="1" hangingPunct="1"/>
            <a:r>
              <a:rPr lang="en-US" smtClean="0">
                <a:latin typeface="Georgia" pitchFamily="18" charset="0"/>
              </a:rPr>
              <a:t>Methodologies</a:t>
            </a:r>
          </a:p>
          <a:p>
            <a:pPr eaLnBrk="1" hangingPunct="1"/>
            <a:r>
              <a:rPr lang="en-US" smtClean="0">
                <a:latin typeface="Georgia" pitchFamily="18" charset="0"/>
              </a:rPr>
              <a:t>Report Writing</a:t>
            </a:r>
          </a:p>
          <a:p>
            <a:pPr eaLnBrk="1" hangingPunct="1"/>
            <a:r>
              <a:rPr lang="en-US" smtClean="0">
                <a:latin typeface="Georgia" pitchFamily="18" charset="0"/>
              </a:rPr>
              <a:t>If time—walk you through an evaluation thought process</a:t>
            </a:r>
          </a:p>
          <a:p>
            <a:pPr eaLnBrk="1" hangingPunct="1">
              <a:buFont typeface="Arial" charset="0"/>
              <a:buNone/>
            </a:pPr>
            <a:endParaRPr lang="en-US" smtClean="0">
              <a:latin typeface="Georgia" pitchFamily="18" charset="0"/>
            </a:endParaRPr>
          </a:p>
          <a:p>
            <a:pPr eaLnBrk="1" hangingPunct="1"/>
            <a:endParaRPr lang="en-US" smtClean="0">
              <a:latin typeface="Georgia" pitchFamily="18" charset="0"/>
            </a:endParaRPr>
          </a:p>
          <a:p>
            <a:pPr eaLnBrk="1" hangingPunct="1"/>
            <a:endParaRPr lang="en-US" smtClean="0">
              <a:latin typeface="Georg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274638"/>
            <a:ext cx="8229600" cy="868362"/>
          </a:xfrm>
        </p:spPr>
        <p:txBody>
          <a:bodyPr/>
          <a:lstStyle/>
          <a:p>
            <a:pPr eaLnBrk="1" hangingPunct="1"/>
            <a:r>
              <a:rPr lang="en-US" smtClean="0">
                <a:latin typeface="Georgia" pitchFamily="18" charset="0"/>
              </a:rPr>
              <a:t>Recruiting</a:t>
            </a:r>
          </a:p>
        </p:txBody>
      </p:sp>
      <p:sp>
        <p:nvSpPr>
          <p:cNvPr id="37890" name="Content Placeholder 2"/>
          <p:cNvSpPr>
            <a:spLocks noGrp="1"/>
          </p:cNvSpPr>
          <p:nvPr>
            <p:ph idx="1"/>
          </p:nvPr>
        </p:nvSpPr>
        <p:spPr>
          <a:xfrm>
            <a:off x="457200" y="1143000"/>
            <a:ext cx="8229600" cy="4983163"/>
          </a:xfrm>
        </p:spPr>
        <p:txBody>
          <a:bodyPr/>
          <a:lstStyle/>
          <a:p>
            <a:pPr eaLnBrk="1" hangingPunct="1"/>
            <a:r>
              <a:rPr lang="en-US" sz="2400" smtClean="0">
                <a:latin typeface="Georgia" pitchFamily="18" charset="0"/>
              </a:rPr>
              <a:t>Incentives paid in advance/completion</a:t>
            </a:r>
          </a:p>
          <a:p>
            <a:pPr lvl="1" eaLnBrk="1" hangingPunct="1"/>
            <a:r>
              <a:rPr lang="en-US" sz="2000" smtClean="0">
                <a:latin typeface="Georgia" pitchFamily="18" charset="0"/>
              </a:rPr>
              <a:t>Individual incentive </a:t>
            </a:r>
          </a:p>
          <a:p>
            <a:pPr lvl="2" eaLnBrk="1" hangingPunct="1"/>
            <a:r>
              <a:rPr lang="en-US" sz="1800" smtClean="0">
                <a:latin typeface="Georgia" pitchFamily="18" charset="0"/>
              </a:rPr>
              <a:t>Money, coupons, gift cards, swag</a:t>
            </a:r>
          </a:p>
          <a:p>
            <a:pPr lvl="1" eaLnBrk="1" hangingPunct="1"/>
            <a:r>
              <a:rPr lang="en-US" sz="2000" smtClean="0">
                <a:latin typeface="Georgia" pitchFamily="18" charset="0"/>
              </a:rPr>
              <a:t>Lottery incentive</a:t>
            </a:r>
          </a:p>
          <a:p>
            <a:pPr eaLnBrk="1" hangingPunct="1"/>
            <a:r>
              <a:rPr lang="en-US" sz="2400" smtClean="0">
                <a:latin typeface="Georgia" pitchFamily="18" charset="0"/>
              </a:rPr>
              <a:t>Support of community/preliminary notification</a:t>
            </a:r>
          </a:p>
          <a:p>
            <a:pPr eaLnBrk="1" hangingPunct="1"/>
            <a:r>
              <a:rPr lang="en-US" sz="2400" smtClean="0">
                <a:latin typeface="Georgia" pitchFamily="18" charset="0"/>
              </a:rPr>
              <a:t>Get the support of respected individuals in that population to encourage participation</a:t>
            </a:r>
          </a:p>
          <a:p>
            <a:pPr eaLnBrk="1" hangingPunct="1"/>
            <a:r>
              <a:rPr lang="en-US" sz="2400" smtClean="0">
                <a:latin typeface="Georgia" pitchFamily="18" charset="0"/>
              </a:rPr>
              <a:t>Emotional appeal what will this do for them or people they care about.</a:t>
            </a:r>
          </a:p>
          <a:p>
            <a:pPr eaLnBrk="1" hangingPunct="1"/>
            <a:r>
              <a:rPr lang="en-US" sz="2400" smtClean="0">
                <a:latin typeface="Georgia" pitchFamily="18" charset="0"/>
              </a:rPr>
              <a:t>Follow up requests and deadline extensions</a:t>
            </a:r>
          </a:p>
          <a:p>
            <a:pPr eaLnBrk="1" hangingPunct="1"/>
            <a:r>
              <a:rPr lang="en-US" sz="2400" smtClean="0">
                <a:latin typeface="Georgia" pitchFamily="18" charset="0"/>
              </a:rPr>
              <a:t>Brevity of instrument</a:t>
            </a:r>
          </a:p>
          <a:p>
            <a:pPr eaLnBrk="1" hangingPunct="1"/>
            <a:endParaRPr lang="en-US" sz="2400" smtClean="0">
              <a:latin typeface="Georgia" pitchFamily="18" charset="0"/>
            </a:endParaRPr>
          </a:p>
          <a:p>
            <a:pPr eaLnBrk="1" hangingPunct="1"/>
            <a:endParaRPr lang="en-US" sz="2400" smtClean="0">
              <a:latin typeface="Georgia" pitchFamily="18" charset="0"/>
            </a:endParaRPr>
          </a:p>
          <a:p>
            <a:pPr eaLnBrk="1" hangingPunct="1"/>
            <a:endParaRPr lang="en-US" sz="2400" smtClean="0">
              <a:latin typeface="Georgia" pitchFamily="18" charset="0"/>
            </a:endParaRPr>
          </a:p>
          <a:p>
            <a:pPr eaLnBrk="1" hangingPunct="1"/>
            <a:endParaRPr lang="en-US" sz="2400" smtClean="0">
              <a:latin typeface="Georgia" pitchFamily="18" charset="0"/>
            </a:endParaRPr>
          </a:p>
          <a:p>
            <a:pPr eaLnBrk="1" hangingPunct="1"/>
            <a:endParaRPr lang="en-US" sz="2400" smtClean="0">
              <a:latin typeface="Georgi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latin typeface="Georgia" pitchFamily="18" charset="0"/>
              </a:rPr>
              <a:t>Analysis of qualitative data</a:t>
            </a:r>
          </a:p>
        </p:txBody>
      </p:sp>
      <p:sp>
        <p:nvSpPr>
          <p:cNvPr id="39938" name="Content Placeholder 2"/>
          <p:cNvSpPr>
            <a:spLocks noGrp="1"/>
          </p:cNvSpPr>
          <p:nvPr>
            <p:ph idx="1"/>
          </p:nvPr>
        </p:nvSpPr>
        <p:spPr>
          <a:xfrm>
            <a:off x="457200" y="1417638"/>
            <a:ext cx="8229600" cy="4251325"/>
          </a:xfrm>
        </p:spPr>
        <p:txBody>
          <a:bodyPr/>
          <a:lstStyle/>
          <a:p>
            <a:pPr eaLnBrk="1" hangingPunct="1"/>
            <a:r>
              <a:rPr lang="en-US" smtClean="0">
                <a:latin typeface="Georgia" pitchFamily="18" charset="0"/>
              </a:rPr>
              <a:t>Coding</a:t>
            </a:r>
          </a:p>
          <a:p>
            <a:pPr lvl="1" eaLnBrk="1" hangingPunct="1"/>
            <a:r>
              <a:rPr lang="en-US" sz="2000" smtClean="0">
                <a:latin typeface="Georgia" pitchFamily="18" charset="0"/>
              </a:rPr>
              <a:t>Data is reviewed and segmented.  Each segment is assigned a code or theme.  Reports are prepared by summarizing the frequency and distribution of the codes or themes.</a:t>
            </a:r>
          </a:p>
          <a:p>
            <a:pPr eaLnBrk="1" hangingPunct="1"/>
            <a:r>
              <a:rPr lang="en-US" smtClean="0">
                <a:latin typeface="Georgia" pitchFamily="18" charset="0"/>
              </a:rPr>
              <a:t>Summative evaluation</a:t>
            </a:r>
          </a:p>
          <a:p>
            <a:pPr lvl="1" eaLnBrk="1" hangingPunct="1"/>
            <a:r>
              <a:rPr lang="en-US" sz="2000" smtClean="0">
                <a:latin typeface="Georgia" pitchFamily="18" charset="0"/>
              </a:rPr>
              <a:t>Review of the objectives of the evaluation and then the use of content analysis, utilizing coded notes, to pull recurring regulator concepts judged on being either internally homogeneous or externally heterogeneous.  The process is then repeated by two other independent researchers in order to determine and verify reliability of the themes pulled.  Inter-coder reliability increases the reliability of this analytical method.</a:t>
            </a:r>
          </a:p>
          <a:p>
            <a:pPr eaLnBrk="1" hangingPunct="1"/>
            <a:endParaRPr lang="en-US" smtClean="0">
              <a:latin typeface="Georgia" pitchFamily="18" charset="0"/>
            </a:endParaRPr>
          </a:p>
          <a:p>
            <a:pPr eaLnBrk="1" hangingPunct="1"/>
            <a:endParaRPr lang="en-US" smtClean="0">
              <a:latin typeface="Georgi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latin typeface="Georgia" pitchFamily="18" charset="0"/>
              </a:rPr>
              <a:t>Analysis of Quantitative data</a:t>
            </a:r>
          </a:p>
        </p:txBody>
      </p:sp>
      <p:sp>
        <p:nvSpPr>
          <p:cNvPr id="40962" name="Content Placeholder 2"/>
          <p:cNvSpPr>
            <a:spLocks noGrp="1"/>
          </p:cNvSpPr>
          <p:nvPr>
            <p:ph idx="1"/>
          </p:nvPr>
        </p:nvSpPr>
        <p:spPr/>
        <p:txBody>
          <a:bodyPr/>
          <a:lstStyle/>
          <a:p>
            <a:pPr eaLnBrk="1" hangingPunct="1"/>
            <a:r>
              <a:rPr lang="en-US" smtClean="0">
                <a:latin typeface="Georgia" pitchFamily="18" charset="0"/>
              </a:rPr>
              <a:t>Frequencies</a:t>
            </a:r>
          </a:p>
          <a:p>
            <a:pPr eaLnBrk="1" hangingPunct="1"/>
            <a:r>
              <a:rPr lang="en-US" smtClean="0">
                <a:latin typeface="Georgia" pitchFamily="18" charset="0"/>
              </a:rPr>
              <a:t>Contingency tables (categorical variables)</a:t>
            </a:r>
          </a:p>
          <a:p>
            <a:pPr eaLnBrk="1" hangingPunct="1"/>
            <a:r>
              <a:rPr lang="en-US" smtClean="0">
                <a:latin typeface="Georgia" pitchFamily="18" charset="0"/>
              </a:rPr>
              <a:t>Odds ratios</a:t>
            </a:r>
          </a:p>
          <a:p>
            <a:pPr eaLnBrk="1" hangingPunct="1"/>
            <a:r>
              <a:rPr lang="en-US" smtClean="0">
                <a:latin typeface="Georgia" pitchFamily="18" charset="0"/>
              </a:rPr>
              <a:t>Regression</a:t>
            </a:r>
          </a:p>
          <a:p>
            <a:pPr eaLnBrk="1" hangingPunct="1"/>
            <a:r>
              <a:rPr lang="en-US" smtClean="0">
                <a:latin typeface="Georgia" pitchFamily="18" charset="0"/>
              </a:rPr>
              <a:t>Power Analysis</a:t>
            </a:r>
          </a:p>
          <a:p>
            <a:pPr eaLnBrk="1" hangingPunct="1"/>
            <a:endParaRPr lang="en-US" smtClean="0">
              <a:latin typeface="Georgia"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latin typeface="Georgia" pitchFamily="18" charset="0"/>
              </a:rPr>
              <a:t>Report writing outline</a:t>
            </a:r>
          </a:p>
        </p:txBody>
      </p:sp>
      <p:sp>
        <p:nvSpPr>
          <p:cNvPr id="41986" name="Content Placeholder 2"/>
          <p:cNvSpPr>
            <a:spLocks noGrp="1"/>
          </p:cNvSpPr>
          <p:nvPr>
            <p:ph idx="1"/>
          </p:nvPr>
        </p:nvSpPr>
        <p:spPr>
          <a:xfrm>
            <a:off x="457200" y="1219200"/>
            <a:ext cx="8229600" cy="4906963"/>
          </a:xfrm>
        </p:spPr>
        <p:txBody>
          <a:bodyPr/>
          <a:lstStyle/>
          <a:p>
            <a:pPr eaLnBrk="1" hangingPunct="1"/>
            <a:r>
              <a:rPr lang="en-US" sz="2800" smtClean="0">
                <a:latin typeface="Georgia" pitchFamily="18" charset="0"/>
              </a:rPr>
              <a:t>Executive summary and abstract</a:t>
            </a:r>
          </a:p>
          <a:p>
            <a:pPr eaLnBrk="1" hangingPunct="1"/>
            <a:r>
              <a:rPr lang="en-US" sz="2800" smtClean="0">
                <a:latin typeface="Georgia" pitchFamily="18" charset="0"/>
              </a:rPr>
              <a:t>Literature review</a:t>
            </a:r>
          </a:p>
          <a:p>
            <a:pPr eaLnBrk="1" hangingPunct="1"/>
            <a:r>
              <a:rPr lang="en-US" sz="2800" smtClean="0">
                <a:latin typeface="Georgia" pitchFamily="18" charset="0"/>
              </a:rPr>
              <a:t>History of the program</a:t>
            </a:r>
          </a:p>
          <a:p>
            <a:pPr eaLnBrk="1" hangingPunct="1"/>
            <a:r>
              <a:rPr lang="en-US" sz="2800" smtClean="0">
                <a:latin typeface="Georgia" pitchFamily="18" charset="0"/>
              </a:rPr>
              <a:t>Evaluation</a:t>
            </a:r>
          </a:p>
          <a:p>
            <a:pPr lvl="1" eaLnBrk="1" hangingPunct="1"/>
            <a:r>
              <a:rPr lang="en-US" sz="2400" smtClean="0">
                <a:latin typeface="Georgia" pitchFamily="18" charset="0"/>
              </a:rPr>
              <a:t>Methodology</a:t>
            </a:r>
          </a:p>
          <a:p>
            <a:pPr lvl="1" eaLnBrk="1" hangingPunct="1"/>
            <a:r>
              <a:rPr lang="en-US" sz="2400" smtClean="0">
                <a:latin typeface="Georgia" pitchFamily="18" charset="0"/>
              </a:rPr>
              <a:t>Results</a:t>
            </a:r>
          </a:p>
          <a:p>
            <a:pPr lvl="1" eaLnBrk="1" hangingPunct="1"/>
            <a:r>
              <a:rPr lang="en-US" sz="2400" smtClean="0">
                <a:latin typeface="Georgia" pitchFamily="18" charset="0"/>
              </a:rPr>
              <a:t>Discussion</a:t>
            </a:r>
          </a:p>
          <a:p>
            <a:pPr lvl="2" eaLnBrk="1" hangingPunct="1"/>
            <a:r>
              <a:rPr lang="en-US" sz="2000" smtClean="0">
                <a:latin typeface="Georgia" pitchFamily="18" charset="0"/>
              </a:rPr>
              <a:t>limitations</a:t>
            </a:r>
          </a:p>
          <a:p>
            <a:pPr lvl="2" eaLnBrk="1" hangingPunct="1"/>
            <a:r>
              <a:rPr lang="en-US" sz="2000" smtClean="0">
                <a:latin typeface="Georgia" pitchFamily="18" charset="0"/>
              </a:rPr>
              <a:t>Outcomes</a:t>
            </a:r>
          </a:p>
          <a:p>
            <a:pPr lvl="2" eaLnBrk="1" hangingPunct="1"/>
            <a:r>
              <a:rPr lang="en-US" sz="2000" smtClean="0">
                <a:latin typeface="Georgia" pitchFamily="18" charset="0"/>
              </a:rPr>
              <a:t>recommendations</a:t>
            </a:r>
            <a:endParaRPr lang="en-US" smtClean="0">
              <a:latin typeface="Georgia" pitchFamily="18" charset="0"/>
            </a:endParaRPr>
          </a:p>
          <a:p>
            <a:pPr eaLnBrk="1" hangingPunct="1"/>
            <a:endParaRPr lang="en-US" smtClean="0">
              <a:latin typeface="Georgia" pitchFamily="18" charset="0"/>
            </a:endParaRPr>
          </a:p>
          <a:p>
            <a:pPr eaLnBrk="1" hangingPunct="1">
              <a:buFont typeface="Arial" charset="0"/>
              <a:buNone/>
            </a:pPr>
            <a:endParaRPr lang="en-US" smtClean="0">
              <a:latin typeface="Georgia"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274638"/>
            <a:ext cx="8229600" cy="715962"/>
          </a:xfrm>
        </p:spPr>
        <p:txBody>
          <a:bodyPr/>
          <a:lstStyle/>
          <a:p>
            <a:pPr eaLnBrk="1" hangingPunct="1"/>
            <a:r>
              <a:rPr lang="en-US" smtClean="0">
                <a:latin typeface="Georgia" pitchFamily="18" charset="0"/>
              </a:rPr>
              <a:t>Report writing</a:t>
            </a:r>
          </a:p>
        </p:txBody>
      </p:sp>
      <p:sp>
        <p:nvSpPr>
          <p:cNvPr id="43010" name="Content Placeholder 2"/>
          <p:cNvSpPr>
            <a:spLocks noGrp="1"/>
          </p:cNvSpPr>
          <p:nvPr>
            <p:ph idx="1"/>
          </p:nvPr>
        </p:nvSpPr>
        <p:spPr>
          <a:xfrm>
            <a:off x="457200" y="990600"/>
            <a:ext cx="8229600" cy="5029200"/>
          </a:xfrm>
        </p:spPr>
        <p:txBody>
          <a:bodyPr/>
          <a:lstStyle/>
          <a:p>
            <a:pPr eaLnBrk="1" hangingPunct="1"/>
            <a:r>
              <a:rPr lang="en-US" sz="2400" smtClean="0">
                <a:latin typeface="Georgia" pitchFamily="18" charset="0"/>
              </a:rPr>
              <a:t>Present data in ways administrators can utilize it to transform operations, re-envision goals, expand services or collapse services.  </a:t>
            </a:r>
          </a:p>
          <a:p>
            <a:pPr eaLnBrk="1" hangingPunct="1"/>
            <a:r>
              <a:rPr lang="en-US" sz="2400" u="sng" smtClean="0">
                <a:latin typeface="Georgia" pitchFamily="18" charset="0"/>
              </a:rPr>
              <a:t>Always</a:t>
            </a:r>
            <a:r>
              <a:rPr lang="en-US" sz="2400" smtClean="0">
                <a:latin typeface="Georgia" pitchFamily="18" charset="0"/>
              </a:rPr>
              <a:t> include an executive summary and </a:t>
            </a:r>
            <a:r>
              <a:rPr lang="en-US" sz="2400" u="sng" smtClean="0">
                <a:latin typeface="Georgia" pitchFamily="18" charset="0"/>
              </a:rPr>
              <a:t>never </a:t>
            </a:r>
            <a:r>
              <a:rPr lang="en-US" sz="2400" smtClean="0">
                <a:latin typeface="Georgia" pitchFamily="18" charset="0"/>
              </a:rPr>
              <a:t>just write an executive summary.</a:t>
            </a:r>
          </a:p>
          <a:p>
            <a:pPr eaLnBrk="1" hangingPunct="1"/>
            <a:r>
              <a:rPr lang="en-US" sz="2400" smtClean="0">
                <a:latin typeface="Georgia" pitchFamily="18" charset="0"/>
              </a:rPr>
              <a:t>For frequently written reports that are just summaries of data be sure to document methods and procedures for institutional memory.  Don’t forget to record outcomes and changes due to reports.</a:t>
            </a:r>
          </a:p>
          <a:p>
            <a:pPr eaLnBrk="1" hangingPunct="1"/>
            <a:r>
              <a:rPr lang="en-US" sz="2400" smtClean="0">
                <a:latin typeface="Georgia" pitchFamily="18" charset="0"/>
              </a:rPr>
              <a:t>Use visual aids such as charts, graphs, flow charts, etc. as necessary and to a level that will be usable by your audience</a:t>
            </a:r>
          </a:p>
          <a:p>
            <a:pPr eaLnBrk="1" hangingPunct="1"/>
            <a:endParaRPr lang="en-US" sz="2400" smtClean="0">
              <a:latin typeface="Georgia"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36550" y="103188"/>
            <a:ext cx="8078788" cy="609600"/>
          </a:xfrm>
        </p:spPr>
        <p:txBody>
          <a:bodyPr>
            <a:normAutofit fontScale="90000"/>
          </a:bodyPr>
          <a:lstStyle/>
          <a:p>
            <a:pPr eaLnBrk="1" hangingPunct="1">
              <a:defRPr/>
            </a:pPr>
            <a:r>
              <a:rPr lang="en-US" dirty="0" smtClean="0"/>
              <a:t>Remember that Data Flows</a:t>
            </a:r>
          </a:p>
        </p:txBody>
      </p:sp>
      <p:sp>
        <p:nvSpPr>
          <p:cNvPr id="44034" name="Rectangle 52"/>
          <p:cNvSpPr>
            <a:spLocks noChangeArrowheads="1"/>
          </p:cNvSpPr>
          <p:nvPr/>
        </p:nvSpPr>
        <p:spPr bwMode="auto">
          <a:xfrm>
            <a:off x="0" y="-685800"/>
            <a:ext cx="166688" cy="360362"/>
          </a:xfrm>
          <a:prstGeom prst="rect">
            <a:avLst/>
          </a:prstGeom>
          <a:noFill/>
          <a:ln w="9525">
            <a:noFill/>
            <a:miter lim="800000"/>
            <a:headEnd/>
            <a:tailEnd/>
          </a:ln>
        </p:spPr>
        <p:txBody>
          <a:bodyPr wrap="none" lIns="82351" tIns="41175" rIns="82351" bIns="41175" anchor="ctr">
            <a:spAutoFit/>
          </a:bodyPr>
          <a:lstStyle/>
          <a:p>
            <a:endParaRPr lang="en-US"/>
          </a:p>
        </p:txBody>
      </p:sp>
      <p:grpSp>
        <p:nvGrpSpPr>
          <p:cNvPr id="44035" name="Group 33"/>
          <p:cNvGrpSpPr>
            <a:grpSpLocks noChangeAspect="1"/>
          </p:cNvGrpSpPr>
          <p:nvPr/>
        </p:nvGrpSpPr>
        <p:grpSpPr bwMode="auto">
          <a:xfrm>
            <a:off x="0" y="803275"/>
            <a:ext cx="9144000" cy="5675313"/>
            <a:chOff x="1088" y="1208"/>
            <a:chExt cx="10277" cy="11842"/>
          </a:xfrm>
        </p:grpSpPr>
        <p:sp>
          <p:nvSpPr>
            <p:cNvPr id="44037" name="AutoShape 51"/>
            <p:cNvSpPr>
              <a:spLocks noChangeAspect="1" noChangeArrowheads="1" noTextEdit="1"/>
            </p:cNvSpPr>
            <p:nvPr/>
          </p:nvSpPr>
          <p:spPr bwMode="auto">
            <a:xfrm>
              <a:off x="1088" y="1208"/>
              <a:ext cx="10277" cy="11842"/>
            </a:xfrm>
            <a:prstGeom prst="rect">
              <a:avLst/>
            </a:prstGeom>
            <a:noFill/>
            <a:ln w="9525">
              <a:noFill/>
              <a:miter lim="800000"/>
              <a:headEnd/>
              <a:tailEnd/>
            </a:ln>
          </p:spPr>
          <p:txBody>
            <a:bodyPr/>
            <a:lstStyle/>
            <a:p>
              <a:endParaRPr lang="en-US"/>
            </a:p>
          </p:txBody>
        </p:sp>
        <p:sp>
          <p:nvSpPr>
            <p:cNvPr id="44038" name="Text Box 50"/>
            <p:cNvSpPr txBox="1">
              <a:spLocks noChangeArrowheads="1"/>
            </p:cNvSpPr>
            <p:nvPr/>
          </p:nvSpPr>
          <p:spPr bwMode="auto">
            <a:xfrm>
              <a:off x="1088" y="4642"/>
              <a:ext cx="3055" cy="4011"/>
            </a:xfrm>
            <a:prstGeom prst="rect">
              <a:avLst/>
            </a:prstGeom>
            <a:solidFill>
              <a:srgbClr val="FFFFFF"/>
            </a:solidFill>
            <a:ln w="9525">
              <a:solidFill>
                <a:srgbClr val="000000"/>
              </a:solidFill>
              <a:miter lim="800000"/>
              <a:headEnd/>
              <a:tailEnd/>
            </a:ln>
          </p:spPr>
          <p:txBody>
            <a:bodyPr/>
            <a:lstStyle/>
            <a:p>
              <a:pPr algn="ctr" eaLnBrk="0" hangingPunct="0">
                <a:tabLst>
                  <a:tab pos="153988" algn="l"/>
                </a:tabLst>
              </a:pPr>
              <a:r>
                <a:rPr lang="en-US" sz="1100" b="1">
                  <a:solidFill>
                    <a:srgbClr val="008000"/>
                  </a:solidFill>
                  <a:ea typeface="Times New Roman" pitchFamily="18" charset="0"/>
                  <a:cs typeface="Arial" charset="0"/>
                </a:rPr>
                <a:t>Improvement</a:t>
              </a:r>
              <a:endParaRPr lang="en-US" sz="800">
                <a:ea typeface="Times New Roman" pitchFamily="18" charset="0"/>
                <a:cs typeface="Arial" charset="0"/>
              </a:endParaRPr>
            </a:p>
            <a:p>
              <a:pPr eaLnBrk="0" hangingPunct="0">
                <a:buFontTx/>
                <a:buChar char="•"/>
                <a:tabLst>
                  <a:tab pos="153988" algn="l"/>
                </a:tabLst>
              </a:pPr>
              <a:r>
                <a:rPr lang="en-US" sz="900">
                  <a:solidFill>
                    <a:srgbClr val="000000"/>
                  </a:solidFill>
                  <a:ea typeface="Times New Roman" pitchFamily="18" charset="0"/>
                  <a:cs typeface="Arial" charset="0"/>
                </a:rPr>
                <a:t>Judging The Data Against Desired Results</a:t>
              </a:r>
            </a:p>
            <a:p>
              <a:pPr eaLnBrk="0" hangingPunct="0">
                <a:buFontTx/>
                <a:buChar char="•"/>
                <a:tabLst>
                  <a:tab pos="153988" algn="l"/>
                </a:tabLst>
              </a:pPr>
              <a:r>
                <a:rPr lang="en-US" sz="900">
                  <a:solidFill>
                    <a:srgbClr val="000000"/>
                  </a:solidFill>
                  <a:ea typeface="Times New Roman" pitchFamily="18" charset="0"/>
                  <a:cs typeface="Arial" charset="0"/>
                </a:rPr>
                <a:t>Comparing Data  To Peers</a:t>
              </a:r>
            </a:p>
            <a:p>
              <a:pPr eaLnBrk="0" hangingPunct="0">
                <a:buFontTx/>
                <a:buChar char="•"/>
                <a:tabLst>
                  <a:tab pos="153988" algn="l"/>
                </a:tabLst>
              </a:pPr>
              <a:r>
                <a:rPr lang="en-US" sz="900">
                  <a:solidFill>
                    <a:srgbClr val="000000"/>
                  </a:solidFill>
                  <a:ea typeface="Times New Roman" pitchFamily="18" charset="0"/>
                  <a:cs typeface="Arial" charset="0"/>
                </a:rPr>
                <a:t>Reporting Data to internal constituents</a:t>
              </a:r>
              <a:endParaRPr lang="en-US" sz="900">
                <a:ea typeface="Times New Roman" pitchFamily="18" charset="0"/>
                <a:cs typeface="Arial" charset="0"/>
              </a:endParaRPr>
            </a:p>
            <a:p>
              <a:pPr eaLnBrk="0" hangingPunct="0">
                <a:buFontTx/>
                <a:buChar char="•"/>
                <a:tabLst>
                  <a:tab pos="153988" algn="l"/>
                </a:tabLst>
              </a:pPr>
              <a:r>
                <a:rPr lang="en-US" sz="900">
                  <a:solidFill>
                    <a:srgbClr val="000000"/>
                  </a:solidFill>
                  <a:ea typeface="Times New Roman" pitchFamily="18" charset="0"/>
                  <a:cs typeface="Arial" charset="0"/>
                </a:rPr>
                <a:t>Demonstrating accountability to external stakeholders</a:t>
              </a:r>
              <a:endParaRPr lang="en-US" sz="900">
                <a:ea typeface="Times New Roman" pitchFamily="18" charset="0"/>
                <a:cs typeface="Arial" charset="0"/>
              </a:endParaRPr>
            </a:p>
            <a:p>
              <a:pPr eaLnBrk="0" hangingPunct="0">
                <a:buFontTx/>
                <a:buChar char="•"/>
                <a:tabLst>
                  <a:tab pos="153988" algn="l"/>
                </a:tabLst>
              </a:pPr>
              <a:r>
                <a:rPr lang="en-US" sz="900">
                  <a:solidFill>
                    <a:srgbClr val="000000"/>
                  </a:solidFill>
                  <a:ea typeface="Times New Roman" pitchFamily="18" charset="0"/>
                  <a:cs typeface="Arial" charset="0"/>
                </a:rPr>
                <a:t>Proposing improvement initiatives based on assessment findings</a:t>
              </a:r>
              <a:endParaRPr lang="en-US" sz="900">
                <a:ea typeface="Times New Roman" pitchFamily="18" charset="0"/>
                <a:cs typeface="Arial" charset="0"/>
              </a:endParaRPr>
            </a:p>
            <a:p>
              <a:pPr eaLnBrk="0" hangingPunct="0">
                <a:buFontTx/>
                <a:buChar char="•"/>
                <a:tabLst>
                  <a:tab pos="153988" algn="l"/>
                </a:tabLst>
              </a:pPr>
              <a:r>
                <a:rPr lang="en-US" sz="900">
                  <a:solidFill>
                    <a:srgbClr val="000000"/>
                  </a:solidFill>
                  <a:ea typeface="Times New Roman" pitchFamily="18" charset="0"/>
                  <a:cs typeface="Arial" charset="0"/>
                </a:rPr>
                <a:t>Determine and effect change based on the data</a:t>
              </a:r>
            </a:p>
            <a:p>
              <a:pPr eaLnBrk="0" hangingPunct="0">
                <a:buFontTx/>
                <a:buChar char="•"/>
                <a:tabLst>
                  <a:tab pos="153988" algn="l"/>
                </a:tabLst>
              </a:pPr>
              <a:r>
                <a:rPr lang="en-US" sz="900">
                  <a:solidFill>
                    <a:srgbClr val="000000"/>
                  </a:solidFill>
                  <a:ea typeface="Times New Roman" pitchFamily="18" charset="0"/>
                  <a:cs typeface="Arial" charset="0"/>
                </a:rPr>
                <a:t>Separate out data-reporting from planning for improvement</a:t>
              </a:r>
            </a:p>
            <a:p>
              <a:pPr eaLnBrk="0" hangingPunct="0">
                <a:buFontTx/>
                <a:buChar char="•"/>
                <a:tabLst>
                  <a:tab pos="153988" algn="l"/>
                </a:tabLst>
              </a:pPr>
              <a:r>
                <a:rPr lang="en-US" sz="900">
                  <a:solidFill>
                    <a:srgbClr val="000000"/>
                  </a:solidFill>
                  <a:ea typeface="Times New Roman" pitchFamily="18" charset="0"/>
                  <a:cs typeface="Arial" charset="0"/>
                </a:rPr>
                <a:t>Improving assessment methods</a:t>
              </a:r>
              <a:endParaRPr lang="en-US" sz="900">
                <a:ea typeface="Times New Roman" pitchFamily="18" charset="0"/>
                <a:cs typeface="Arial" charset="0"/>
              </a:endParaRPr>
            </a:p>
            <a:p>
              <a:pPr eaLnBrk="0" hangingPunct="0">
                <a:tabLst>
                  <a:tab pos="153988" algn="l"/>
                </a:tabLst>
              </a:pPr>
              <a:endParaRPr lang="en-US" sz="900">
                <a:ea typeface="Times New Roman" pitchFamily="18" charset="0"/>
                <a:cs typeface="Arial" charset="0"/>
              </a:endParaRPr>
            </a:p>
            <a:p>
              <a:pPr eaLnBrk="0" hangingPunct="0">
                <a:tabLst>
                  <a:tab pos="153988" algn="l"/>
                </a:tabLst>
              </a:pPr>
              <a:endParaRPr lang="en-US">
                <a:ea typeface="Times New Roman" pitchFamily="18" charset="0"/>
                <a:cs typeface="Arial" charset="0"/>
              </a:endParaRPr>
            </a:p>
          </p:txBody>
        </p:sp>
        <p:sp>
          <p:nvSpPr>
            <p:cNvPr id="44039" name="Text Box 49"/>
            <p:cNvSpPr txBox="1">
              <a:spLocks noChangeArrowheads="1"/>
            </p:cNvSpPr>
            <p:nvPr/>
          </p:nvSpPr>
          <p:spPr bwMode="auto">
            <a:xfrm>
              <a:off x="4326" y="1208"/>
              <a:ext cx="3706" cy="2577"/>
            </a:xfrm>
            <a:prstGeom prst="rect">
              <a:avLst/>
            </a:prstGeom>
            <a:solidFill>
              <a:srgbClr val="FFFFFF"/>
            </a:solidFill>
            <a:ln w="9525">
              <a:solidFill>
                <a:srgbClr val="000000"/>
              </a:solidFill>
              <a:miter lim="800000"/>
              <a:headEnd/>
              <a:tailEnd/>
            </a:ln>
          </p:spPr>
          <p:txBody>
            <a:bodyPr/>
            <a:lstStyle/>
            <a:p>
              <a:pPr algn="ctr" eaLnBrk="0" hangingPunct="0">
                <a:tabLst>
                  <a:tab pos="153988" algn="l"/>
                </a:tabLst>
              </a:pPr>
              <a:r>
                <a:rPr lang="en-US" sz="900" b="1">
                  <a:solidFill>
                    <a:srgbClr val="800080"/>
                  </a:solidFill>
                  <a:ea typeface="Times New Roman" pitchFamily="18" charset="0"/>
                  <a:cs typeface="Arial" charset="0"/>
                </a:rPr>
                <a:t>Planning &amp; Budgeting</a:t>
              </a:r>
              <a:endParaRPr lang="en-US" sz="900">
                <a:ea typeface="Times New Roman" pitchFamily="18" charset="0"/>
                <a:cs typeface="Arial" charset="0"/>
              </a:endParaRPr>
            </a:p>
            <a:p>
              <a:pPr eaLnBrk="0" hangingPunct="0">
                <a:buFontTx/>
                <a:buChar char="•"/>
                <a:tabLst>
                  <a:tab pos="153988" algn="l"/>
                </a:tabLst>
              </a:pPr>
              <a:r>
                <a:rPr lang="en-US" sz="900">
                  <a:solidFill>
                    <a:srgbClr val="000000"/>
                  </a:solidFill>
                  <a:ea typeface="Times New Roman" pitchFamily="18" charset="0"/>
                  <a:cs typeface="Arial" charset="0"/>
                </a:rPr>
                <a:t>Mission, Vision, Goals developed</a:t>
              </a:r>
              <a:endParaRPr lang="en-US" sz="900">
                <a:ea typeface="Times New Roman" pitchFamily="18" charset="0"/>
                <a:cs typeface="Arial" charset="0"/>
              </a:endParaRPr>
            </a:p>
            <a:p>
              <a:pPr eaLnBrk="0" hangingPunct="0">
                <a:buFontTx/>
                <a:buChar char="•"/>
                <a:tabLst>
                  <a:tab pos="153988" algn="l"/>
                </a:tabLst>
              </a:pPr>
              <a:r>
                <a:rPr lang="en-US" sz="900">
                  <a:solidFill>
                    <a:srgbClr val="000000"/>
                  </a:solidFill>
                  <a:ea typeface="Times New Roman" pitchFamily="18" charset="0"/>
                  <a:cs typeface="Arial" charset="0"/>
                </a:rPr>
                <a:t>Unit goals aligned with Division</a:t>
              </a:r>
              <a:endParaRPr lang="en-US" sz="900">
                <a:ea typeface="Times New Roman" pitchFamily="18" charset="0"/>
                <a:cs typeface="Arial" charset="0"/>
              </a:endParaRPr>
            </a:p>
            <a:p>
              <a:pPr eaLnBrk="0" hangingPunct="0">
                <a:buFontTx/>
                <a:buChar char="•"/>
                <a:tabLst>
                  <a:tab pos="153988" algn="l"/>
                </a:tabLst>
              </a:pPr>
              <a:r>
                <a:rPr lang="en-US" sz="900">
                  <a:solidFill>
                    <a:srgbClr val="000000"/>
                  </a:solidFill>
                  <a:ea typeface="Times New Roman" pitchFamily="18" charset="0"/>
                  <a:cs typeface="Arial" charset="0"/>
                </a:rPr>
                <a:t>Programs based on assessable goals, with performance indicators</a:t>
              </a:r>
              <a:endParaRPr lang="en-US" sz="900">
                <a:ea typeface="Times New Roman" pitchFamily="18" charset="0"/>
                <a:cs typeface="Arial" charset="0"/>
              </a:endParaRPr>
            </a:p>
            <a:p>
              <a:pPr eaLnBrk="0" hangingPunct="0">
                <a:buFontTx/>
                <a:buChar char="•"/>
                <a:tabLst>
                  <a:tab pos="153988" algn="l"/>
                </a:tabLst>
              </a:pPr>
              <a:r>
                <a:rPr lang="en-US" sz="900">
                  <a:solidFill>
                    <a:srgbClr val="000000"/>
                  </a:solidFill>
                  <a:ea typeface="Times New Roman" pitchFamily="18" charset="0"/>
                  <a:cs typeface="Arial" charset="0"/>
                </a:rPr>
                <a:t>Planning to available financial resources</a:t>
              </a:r>
            </a:p>
            <a:p>
              <a:pPr eaLnBrk="0" hangingPunct="0">
                <a:buFontTx/>
                <a:buChar char="•"/>
                <a:tabLst>
                  <a:tab pos="153988" algn="l"/>
                </a:tabLst>
              </a:pPr>
              <a:r>
                <a:rPr lang="en-US" sz="900">
                  <a:solidFill>
                    <a:srgbClr val="000000"/>
                  </a:solidFill>
                  <a:ea typeface="Times New Roman" pitchFamily="18" charset="0"/>
                  <a:cs typeface="Arial" charset="0"/>
                </a:rPr>
                <a:t>Funding based on priorities and results</a:t>
              </a:r>
              <a:endParaRPr lang="en-US" sz="900">
                <a:ea typeface="Times New Roman" pitchFamily="18" charset="0"/>
                <a:cs typeface="Arial" charset="0"/>
              </a:endParaRPr>
            </a:p>
          </p:txBody>
        </p:sp>
        <p:sp>
          <p:nvSpPr>
            <p:cNvPr id="44040" name="Text Box 48"/>
            <p:cNvSpPr txBox="1">
              <a:spLocks noChangeArrowheads="1"/>
            </p:cNvSpPr>
            <p:nvPr/>
          </p:nvSpPr>
          <p:spPr bwMode="auto">
            <a:xfrm>
              <a:off x="8464" y="5020"/>
              <a:ext cx="2901" cy="2981"/>
            </a:xfrm>
            <a:prstGeom prst="rect">
              <a:avLst/>
            </a:prstGeom>
            <a:solidFill>
              <a:srgbClr val="FFFFFF"/>
            </a:solidFill>
            <a:ln w="9525">
              <a:solidFill>
                <a:srgbClr val="000000"/>
              </a:solidFill>
              <a:miter lim="800000"/>
              <a:headEnd/>
              <a:tailEnd/>
            </a:ln>
          </p:spPr>
          <p:txBody>
            <a:bodyPr/>
            <a:lstStyle/>
            <a:p>
              <a:pPr algn="ctr" eaLnBrk="0" hangingPunct="0"/>
              <a:r>
                <a:rPr lang="en-US" sz="1300" b="1">
                  <a:solidFill>
                    <a:srgbClr val="FF0000"/>
                  </a:solidFill>
                  <a:ea typeface="Times New Roman" pitchFamily="18" charset="0"/>
                  <a:cs typeface="Arial" charset="0"/>
                </a:rPr>
                <a:t>Implementation</a:t>
              </a:r>
              <a:endParaRPr lang="en-US" sz="800">
                <a:ea typeface="Times New Roman" pitchFamily="18" charset="0"/>
                <a:cs typeface="Arial" charset="0"/>
              </a:endParaRPr>
            </a:p>
            <a:p>
              <a:pPr algn="ctr" eaLnBrk="0" hangingPunct="0"/>
              <a:r>
                <a:rPr lang="en-US" sz="900">
                  <a:solidFill>
                    <a:srgbClr val="000000"/>
                  </a:solidFill>
                  <a:ea typeface="Times New Roman" pitchFamily="18" charset="0"/>
                  <a:cs typeface="Arial" charset="0"/>
                </a:rPr>
                <a:t>(Everyone in </a:t>
              </a:r>
              <a:r>
                <a:rPr lang="en-US" sz="900" i="1">
                  <a:solidFill>
                    <a:srgbClr val="000000"/>
                  </a:solidFill>
                  <a:ea typeface="Times New Roman" pitchFamily="18" charset="0"/>
                  <a:cs typeface="Arial" charset="0"/>
                </a:rPr>
                <a:t>Division</a:t>
              </a:r>
              <a:r>
                <a:rPr lang="en-US" sz="900">
                  <a:solidFill>
                    <a:srgbClr val="000000"/>
                  </a:solidFill>
                  <a:ea typeface="Times New Roman" pitchFamily="18" charset="0"/>
                  <a:cs typeface="Arial" charset="0"/>
                </a:rPr>
                <a:t> implements goals)</a:t>
              </a:r>
              <a:endParaRPr lang="en-US" sz="900">
                <a:ea typeface="Times New Roman" pitchFamily="18" charset="0"/>
                <a:cs typeface="Arial" charset="0"/>
              </a:endParaRPr>
            </a:p>
            <a:p>
              <a:pPr eaLnBrk="0" hangingPunct="0"/>
              <a:endParaRPr lang="en-US">
                <a:ea typeface="Times New Roman" pitchFamily="18" charset="0"/>
                <a:cs typeface="Arial" charset="0"/>
              </a:endParaRPr>
            </a:p>
          </p:txBody>
        </p:sp>
        <p:sp>
          <p:nvSpPr>
            <p:cNvPr id="44041" name="Text Box 47"/>
            <p:cNvSpPr txBox="1">
              <a:spLocks noChangeArrowheads="1"/>
            </p:cNvSpPr>
            <p:nvPr/>
          </p:nvSpPr>
          <p:spPr bwMode="auto">
            <a:xfrm>
              <a:off x="4143" y="9256"/>
              <a:ext cx="4142" cy="3549"/>
            </a:xfrm>
            <a:prstGeom prst="rect">
              <a:avLst/>
            </a:prstGeom>
            <a:solidFill>
              <a:srgbClr val="FFFFFF"/>
            </a:solidFill>
            <a:ln w="9525">
              <a:solidFill>
                <a:srgbClr val="000000"/>
              </a:solidFill>
              <a:miter lim="800000"/>
              <a:headEnd/>
              <a:tailEnd/>
            </a:ln>
          </p:spPr>
          <p:txBody>
            <a:bodyPr/>
            <a:lstStyle/>
            <a:p>
              <a:pPr algn="ctr" eaLnBrk="0" hangingPunct="0">
                <a:tabLst>
                  <a:tab pos="204788" algn="l"/>
                </a:tabLst>
              </a:pPr>
              <a:r>
                <a:rPr lang="en-US" sz="1100" b="1">
                  <a:solidFill>
                    <a:srgbClr val="33CCCC"/>
                  </a:solidFill>
                  <a:ea typeface="Times New Roman" pitchFamily="18" charset="0"/>
                  <a:cs typeface="Arial" charset="0"/>
                </a:rPr>
                <a:t>Evaluation</a:t>
              </a:r>
              <a:endParaRPr lang="en-US" sz="800">
                <a:ea typeface="Times New Roman" pitchFamily="18" charset="0"/>
                <a:cs typeface="Arial" charset="0"/>
              </a:endParaRPr>
            </a:p>
            <a:p>
              <a:pPr eaLnBrk="0" hangingPunct="0">
                <a:buFontTx/>
                <a:buChar char="•"/>
                <a:tabLst>
                  <a:tab pos="204788" algn="l"/>
                </a:tabLst>
              </a:pPr>
              <a:r>
                <a:rPr lang="en-US" sz="900">
                  <a:solidFill>
                    <a:srgbClr val="000000"/>
                  </a:solidFill>
                  <a:ea typeface="Times New Roman" pitchFamily="18" charset="0"/>
                  <a:cs typeface="Arial" charset="0"/>
                </a:rPr>
                <a:t>Needs/interest assessments</a:t>
              </a:r>
            </a:p>
            <a:p>
              <a:pPr eaLnBrk="0" hangingPunct="0">
                <a:buFontTx/>
                <a:buChar char="•"/>
                <a:tabLst>
                  <a:tab pos="204788" algn="l"/>
                </a:tabLst>
              </a:pPr>
              <a:r>
                <a:rPr lang="en-US" sz="900">
                  <a:solidFill>
                    <a:srgbClr val="000000"/>
                  </a:solidFill>
                  <a:ea typeface="Times New Roman" pitchFamily="18" charset="0"/>
                  <a:cs typeface="Arial" charset="0"/>
                </a:rPr>
                <a:t>Web-based surveying</a:t>
              </a:r>
              <a:endParaRPr lang="en-US" sz="900">
                <a:ea typeface="Times New Roman" pitchFamily="18" charset="0"/>
                <a:cs typeface="Arial" charset="0"/>
              </a:endParaRPr>
            </a:p>
            <a:p>
              <a:pPr eaLnBrk="0" hangingPunct="0">
                <a:buFontTx/>
                <a:buChar char="•"/>
                <a:tabLst>
                  <a:tab pos="204788" algn="l"/>
                </a:tabLst>
              </a:pPr>
              <a:r>
                <a:rPr lang="en-US" sz="900">
                  <a:solidFill>
                    <a:srgbClr val="000000"/>
                  </a:solidFill>
                  <a:ea typeface="Times New Roman" pitchFamily="18" charset="0"/>
                  <a:cs typeface="Arial" charset="0"/>
                </a:rPr>
                <a:t>Assessment of learning outcomes  </a:t>
              </a:r>
              <a:endParaRPr lang="en-US" sz="900">
                <a:ea typeface="Times New Roman" pitchFamily="18" charset="0"/>
                <a:cs typeface="Arial" charset="0"/>
              </a:endParaRPr>
            </a:p>
            <a:p>
              <a:pPr eaLnBrk="0" hangingPunct="0">
                <a:buFontTx/>
                <a:buChar char="•"/>
                <a:tabLst>
                  <a:tab pos="204788" algn="l"/>
                </a:tabLst>
              </a:pPr>
              <a:r>
                <a:rPr lang="en-US" sz="900">
                  <a:solidFill>
                    <a:srgbClr val="000000"/>
                  </a:solidFill>
                  <a:ea typeface="Times New Roman" pitchFamily="18" charset="0"/>
                  <a:cs typeface="Arial" charset="0"/>
                </a:rPr>
                <a:t>Surveys: NSSE, Student Satisfaction, IPEDS, CORE, etc. </a:t>
              </a:r>
              <a:endParaRPr lang="en-US" sz="900">
                <a:ea typeface="Times New Roman" pitchFamily="18" charset="0"/>
                <a:cs typeface="Arial" charset="0"/>
              </a:endParaRPr>
            </a:p>
            <a:p>
              <a:pPr eaLnBrk="0" hangingPunct="0">
                <a:buFontTx/>
                <a:buChar char="•"/>
                <a:tabLst>
                  <a:tab pos="204788" algn="l"/>
                </a:tabLst>
              </a:pPr>
              <a:r>
                <a:rPr lang="en-US" sz="900">
                  <a:solidFill>
                    <a:srgbClr val="000000"/>
                  </a:solidFill>
                  <a:ea typeface="Times New Roman" pitchFamily="18" charset="0"/>
                  <a:cs typeface="Arial" charset="0"/>
                </a:rPr>
                <a:t>Administrative program reviews</a:t>
              </a:r>
              <a:endParaRPr lang="en-US" sz="900">
                <a:ea typeface="Times New Roman" pitchFamily="18" charset="0"/>
                <a:cs typeface="Arial" charset="0"/>
              </a:endParaRPr>
            </a:p>
            <a:p>
              <a:pPr eaLnBrk="0" hangingPunct="0">
                <a:buFontTx/>
                <a:buChar char="•"/>
                <a:tabLst>
                  <a:tab pos="204788" algn="l"/>
                </a:tabLst>
              </a:pPr>
              <a:r>
                <a:rPr lang="en-US" sz="900">
                  <a:solidFill>
                    <a:srgbClr val="000000"/>
                  </a:solidFill>
                  <a:ea typeface="Times New Roman" pitchFamily="18" charset="0"/>
                  <a:cs typeface="Arial" charset="0"/>
                </a:rPr>
                <a:t>Benchmarking studies </a:t>
              </a:r>
              <a:endParaRPr lang="en-US" sz="900">
                <a:ea typeface="Times New Roman" pitchFamily="18" charset="0"/>
                <a:cs typeface="Arial" charset="0"/>
              </a:endParaRPr>
            </a:p>
            <a:p>
              <a:pPr eaLnBrk="0" hangingPunct="0">
                <a:buFontTx/>
                <a:buChar char="•"/>
                <a:tabLst>
                  <a:tab pos="204788" algn="l"/>
                </a:tabLst>
              </a:pPr>
              <a:r>
                <a:rPr lang="en-US" sz="900">
                  <a:solidFill>
                    <a:srgbClr val="000000"/>
                  </a:solidFill>
                  <a:ea typeface="Times New Roman" pitchFamily="18" charset="0"/>
                  <a:cs typeface="Arial" charset="0"/>
                </a:rPr>
                <a:t>HR Data</a:t>
              </a:r>
              <a:endParaRPr lang="en-US" sz="900">
                <a:ea typeface="Times New Roman" pitchFamily="18" charset="0"/>
                <a:cs typeface="Arial" charset="0"/>
              </a:endParaRPr>
            </a:p>
            <a:p>
              <a:pPr eaLnBrk="0" hangingPunct="0">
                <a:buFontTx/>
                <a:buChar char="•"/>
                <a:tabLst>
                  <a:tab pos="204788" algn="l"/>
                </a:tabLst>
              </a:pPr>
              <a:r>
                <a:rPr lang="en-US" sz="900">
                  <a:solidFill>
                    <a:srgbClr val="000000"/>
                  </a:solidFill>
                  <a:ea typeface="Times New Roman" pitchFamily="18" charset="0"/>
                  <a:cs typeface="Arial" charset="0"/>
                </a:rPr>
                <a:t>Program, service &amp; facilities evaluations</a:t>
              </a:r>
              <a:endParaRPr lang="en-US" sz="900">
                <a:ea typeface="Times New Roman" pitchFamily="18" charset="0"/>
                <a:cs typeface="Arial" charset="0"/>
              </a:endParaRPr>
            </a:p>
            <a:p>
              <a:pPr eaLnBrk="0" hangingPunct="0">
                <a:buFontTx/>
                <a:buChar char="•"/>
                <a:tabLst>
                  <a:tab pos="204788" algn="l"/>
                </a:tabLst>
              </a:pPr>
              <a:r>
                <a:rPr lang="en-US" sz="900">
                  <a:solidFill>
                    <a:srgbClr val="000000"/>
                  </a:solidFill>
                  <a:ea typeface="Times New Roman" pitchFamily="18" charset="0"/>
                  <a:cs typeface="Arial" charset="0"/>
                </a:rPr>
                <a:t>Contributions to institutional accreditations</a:t>
              </a:r>
            </a:p>
            <a:p>
              <a:pPr eaLnBrk="0" hangingPunct="0">
                <a:buFontTx/>
                <a:buChar char="•"/>
                <a:tabLst>
                  <a:tab pos="204788" algn="l"/>
                </a:tabLst>
              </a:pPr>
              <a:r>
                <a:rPr lang="en-US" sz="900">
                  <a:solidFill>
                    <a:srgbClr val="000000"/>
                  </a:solidFill>
                  <a:ea typeface="Times New Roman" pitchFamily="18" charset="0"/>
                  <a:cs typeface="Arial" charset="0"/>
                </a:rPr>
                <a:t>Student Record Data</a:t>
              </a:r>
              <a:endParaRPr lang="en-US" sz="900">
                <a:ea typeface="Times New Roman" pitchFamily="18" charset="0"/>
                <a:cs typeface="Arial" charset="0"/>
              </a:endParaRPr>
            </a:p>
          </p:txBody>
        </p:sp>
        <p:cxnSp>
          <p:nvCxnSpPr>
            <p:cNvPr id="44042" name="AutoShape 46"/>
            <p:cNvCxnSpPr>
              <a:cxnSpLocks noChangeShapeType="1"/>
            </p:cNvCxnSpPr>
            <p:nvPr/>
          </p:nvCxnSpPr>
          <p:spPr bwMode="auto">
            <a:xfrm rot="-5400000">
              <a:off x="2438" y="2755"/>
              <a:ext cx="2145" cy="1630"/>
            </a:xfrm>
            <a:prstGeom prst="curvedConnector2">
              <a:avLst/>
            </a:prstGeom>
            <a:noFill/>
            <a:ln w="57150">
              <a:solidFill>
                <a:srgbClr val="000000"/>
              </a:solidFill>
              <a:round/>
              <a:headEnd/>
              <a:tailEnd type="triangle" w="med" len="med"/>
            </a:ln>
          </p:spPr>
        </p:cxnSp>
        <p:cxnSp>
          <p:nvCxnSpPr>
            <p:cNvPr id="44043" name="AutoShape 45"/>
            <p:cNvCxnSpPr>
              <a:cxnSpLocks noChangeShapeType="1"/>
            </p:cNvCxnSpPr>
            <p:nvPr/>
          </p:nvCxnSpPr>
          <p:spPr bwMode="auto">
            <a:xfrm>
              <a:off x="8032" y="2497"/>
              <a:ext cx="1728" cy="2523"/>
            </a:xfrm>
            <a:prstGeom prst="curvedConnector2">
              <a:avLst/>
            </a:prstGeom>
            <a:noFill/>
            <a:ln w="57150">
              <a:solidFill>
                <a:srgbClr val="000000"/>
              </a:solidFill>
              <a:round/>
              <a:headEnd/>
              <a:tailEnd type="triangle" w="med" len="med"/>
            </a:ln>
          </p:spPr>
        </p:cxnSp>
        <p:cxnSp>
          <p:nvCxnSpPr>
            <p:cNvPr id="44044" name="AutoShape 44"/>
            <p:cNvCxnSpPr>
              <a:cxnSpLocks noChangeShapeType="1"/>
            </p:cNvCxnSpPr>
            <p:nvPr/>
          </p:nvCxnSpPr>
          <p:spPr bwMode="auto">
            <a:xfrm rot="5400000">
              <a:off x="7647" y="8617"/>
              <a:ext cx="2730" cy="1497"/>
            </a:xfrm>
            <a:prstGeom prst="curvedConnector2">
              <a:avLst/>
            </a:prstGeom>
            <a:noFill/>
            <a:ln w="57150">
              <a:solidFill>
                <a:srgbClr val="000000"/>
              </a:solidFill>
              <a:round/>
              <a:headEnd/>
              <a:tailEnd type="triangle" w="med" len="med"/>
            </a:ln>
          </p:spPr>
        </p:cxnSp>
        <p:cxnSp>
          <p:nvCxnSpPr>
            <p:cNvPr id="44045" name="AutoShape 43"/>
            <p:cNvCxnSpPr>
              <a:cxnSpLocks noChangeShapeType="1"/>
            </p:cNvCxnSpPr>
            <p:nvPr/>
          </p:nvCxnSpPr>
          <p:spPr bwMode="auto">
            <a:xfrm rot="10800000">
              <a:off x="2678" y="8796"/>
              <a:ext cx="1443" cy="1935"/>
            </a:xfrm>
            <a:prstGeom prst="curvedConnector2">
              <a:avLst/>
            </a:prstGeom>
            <a:noFill/>
            <a:ln w="57150">
              <a:solidFill>
                <a:srgbClr val="000000"/>
              </a:solidFill>
              <a:round/>
              <a:headEnd/>
              <a:tailEnd type="triangle" w="med" len="med"/>
            </a:ln>
          </p:spPr>
        </p:cxnSp>
        <p:sp>
          <p:nvSpPr>
            <p:cNvPr id="44046" name="Text Box 42"/>
            <p:cNvSpPr txBox="1">
              <a:spLocks noChangeArrowheads="1"/>
            </p:cNvSpPr>
            <p:nvPr/>
          </p:nvSpPr>
          <p:spPr bwMode="auto">
            <a:xfrm>
              <a:off x="5447" y="3947"/>
              <a:ext cx="1465" cy="867"/>
            </a:xfrm>
            <a:prstGeom prst="rect">
              <a:avLst/>
            </a:prstGeom>
            <a:noFill/>
            <a:ln w="9525">
              <a:noFill/>
              <a:miter lim="800000"/>
              <a:headEnd/>
              <a:tailEnd/>
            </a:ln>
          </p:spPr>
          <p:txBody>
            <a:bodyPr>
              <a:spAutoFit/>
            </a:bodyPr>
            <a:lstStyle/>
            <a:p>
              <a:pPr algn="ctr" eaLnBrk="0" hangingPunct="0"/>
              <a:r>
                <a:rPr lang="en-US" sz="1000">
                  <a:solidFill>
                    <a:srgbClr val="000000"/>
                  </a:solidFill>
                  <a:ea typeface="Times New Roman" pitchFamily="18" charset="0"/>
                  <a:cs typeface="Arial" charset="0"/>
                </a:rPr>
                <a:t>Assessable </a:t>
              </a:r>
              <a:endParaRPr lang="en-US" sz="800">
                <a:ea typeface="Times New Roman" pitchFamily="18" charset="0"/>
                <a:cs typeface="Arial" charset="0"/>
              </a:endParaRPr>
            </a:p>
            <a:p>
              <a:pPr algn="ctr" eaLnBrk="0" hangingPunct="0"/>
              <a:r>
                <a:rPr lang="en-US" sz="1000">
                  <a:solidFill>
                    <a:srgbClr val="000000"/>
                  </a:solidFill>
                  <a:ea typeface="Times New Roman" pitchFamily="18" charset="0"/>
                  <a:cs typeface="Arial" charset="0"/>
                </a:rPr>
                <a:t>Outcomes</a:t>
              </a:r>
              <a:endParaRPr lang="en-US">
                <a:ea typeface="Times New Roman" pitchFamily="18" charset="0"/>
                <a:cs typeface="Arial" charset="0"/>
              </a:endParaRPr>
            </a:p>
          </p:txBody>
        </p:sp>
        <p:sp>
          <p:nvSpPr>
            <p:cNvPr id="44047" name="Text Box 41"/>
            <p:cNvSpPr txBox="1">
              <a:spLocks noChangeArrowheads="1"/>
            </p:cNvSpPr>
            <p:nvPr/>
          </p:nvSpPr>
          <p:spPr bwMode="auto">
            <a:xfrm>
              <a:off x="5231" y="8089"/>
              <a:ext cx="1898" cy="1029"/>
            </a:xfrm>
            <a:prstGeom prst="rect">
              <a:avLst/>
            </a:prstGeom>
            <a:noFill/>
            <a:ln w="9525">
              <a:noFill/>
              <a:miter lim="800000"/>
              <a:headEnd/>
              <a:tailEnd/>
            </a:ln>
          </p:spPr>
          <p:txBody>
            <a:bodyPr/>
            <a:lstStyle/>
            <a:p>
              <a:pPr algn="ctr" eaLnBrk="0" hangingPunct="0"/>
              <a:r>
                <a:rPr lang="en-US" sz="1000">
                  <a:solidFill>
                    <a:srgbClr val="000000"/>
                  </a:solidFill>
                  <a:ea typeface="Times New Roman" pitchFamily="18" charset="0"/>
                  <a:cs typeface="Arial" charset="0"/>
                </a:rPr>
                <a:t>Tracking </a:t>
              </a:r>
              <a:endParaRPr lang="en-US" sz="800">
                <a:ea typeface="Times New Roman" pitchFamily="18" charset="0"/>
                <a:cs typeface="Arial" charset="0"/>
              </a:endParaRPr>
            </a:p>
            <a:p>
              <a:pPr algn="ctr" eaLnBrk="0" hangingPunct="0"/>
              <a:r>
                <a:rPr lang="en-US" sz="1000">
                  <a:solidFill>
                    <a:srgbClr val="000000"/>
                  </a:solidFill>
                  <a:ea typeface="Times New Roman" pitchFamily="18" charset="0"/>
                  <a:cs typeface="Arial" charset="0"/>
                </a:rPr>
                <a:t>Data Collection</a:t>
              </a:r>
              <a:endParaRPr lang="en-US" sz="800">
                <a:ea typeface="Times New Roman" pitchFamily="18" charset="0"/>
                <a:cs typeface="Arial" charset="0"/>
              </a:endParaRPr>
            </a:p>
            <a:p>
              <a:pPr algn="ctr" eaLnBrk="0" hangingPunct="0"/>
              <a:r>
                <a:rPr lang="en-US" sz="1000">
                  <a:solidFill>
                    <a:srgbClr val="000000"/>
                  </a:solidFill>
                  <a:ea typeface="Times New Roman" pitchFamily="18" charset="0"/>
                  <a:cs typeface="Arial" charset="0"/>
                </a:rPr>
                <a:t>Analysis</a:t>
              </a:r>
              <a:endParaRPr lang="en-US">
                <a:ea typeface="Times New Roman" pitchFamily="18" charset="0"/>
                <a:cs typeface="Arial" charset="0"/>
              </a:endParaRPr>
            </a:p>
          </p:txBody>
        </p:sp>
        <p:sp>
          <p:nvSpPr>
            <p:cNvPr id="44048" name="Text Box 40"/>
            <p:cNvSpPr txBox="1">
              <a:spLocks noChangeArrowheads="1"/>
            </p:cNvSpPr>
            <p:nvPr/>
          </p:nvSpPr>
          <p:spPr bwMode="auto">
            <a:xfrm rot="-5400000">
              <a:off x="6342" y="6580"/>
              <a:ext cx="2532" cy="277"/>
            </a:xfrm>
            <a:prstGeom prst="rect">
              <a:avLst/>
            </a:prstGeom>
            <a:noFill/>
            <a:ln w="9525">
              <a:noFill/>
              <a:miter lim="800000"/>
              <a:headEnd/>
              <a:tailEnd/>
            </a:ln>
          </p:spPr>
          <p:txBody>
            <a:bodyPr>
              <a:spAutoFit/>
            </a:bodyPr>
            <a:lstStyle/>
            <a:p>
              <a:pPr algn="ctr" eaLnBrk="0" hangingPunct="0"/>
              <a:r>
                <a:rPr lang="en-US" sz="1000">
                  <a:solidFill>
                    <a:srgbClr val="000000"/>
                  </a:solidFill>
                  <a:ea typeface="Times New Roman" pitchFamily="18" charset="0"/>
                  <a:cs typeface="Arial" charset="0"/>
                </a:rPr>
                <a:t>Instrumentation</a:t>
              </a:r>
              <a:endParaRPr lang="en-US">
                <a:ea typeface="Times New Roman" pitchFamily="18" charset="0"/>
                <a:cs typeface="Arial" charset="0"/>
              </a:endParaRPr>
            </a:p>
          </p:txBody>
        </p:sp>
        <p:sp>
          <p:nvSpPr>
            <p:cNvPr id="44049" name="Text Box 39"/>
            <p:cNvSpPr txBox="1">
              <a:spLocks noChangeArrowheads="1"/>
            </p:cNvSpPr>
            <p:nvPr/>
          </p:nvSpPr>
          <p:spPr bwMode="auto">
            <a:xfrm rot="-5400000">
              <a:off x="3740" y="6400"/>
              <a:ext cx="1838" cy="511"/>
            </a:xfrm>
            <a:prstGeom prst="rect">
              <a:avLst/>
            </a:prstGeom>
            <a:noFill/>
            <a:ln w="9525">
              <a:noFill/>
              <a:miter lim="800000"/>
              <a:headEnd/>
              <a:tailEnd/>
            </a:ln>
          </p:spPr>
          <p:txBody>
            <a:bodyPr/>
            <a:lstStyle/>
            <a:p>
              <a:pPr algn="ctr" eaLnBrk="0" hangingPunct="0"/>
              <a:r>
                <a:rPr lang="en-US" sz="1000">
                  <a:solidFill>
                    <a:srgbClr val="000000"/>
                  </a:solidFill>
                  <a:ea typeface="Times New Roman" pitchFamily="18" charset="0"/>
                  <a:cs typeface="Arial" charset="0"/>
                </a:rPr>
                <a:t>Application </a:t>
              </a:r>
              <a:endParaRPr lang="en-US" sz="800">
                <a:ea typeface="Times New Roman" pitchFamily="18" charset="0"/>
                <a:cs typeface="Arial" charset="0"/>
              </a:endParaRPr>
            </a:p>
            <a:p>
              <a:pPr algn="ctr" eaLnBrk="0" hangingPunct="0"/>
              <a:r>
                <a:rPr lang="en-US" sz="1000">
                  <a:solidFill>
                    <a:srgbClr val="000000"/>
                  </a:solidFill>
                  <a:ea typeface="Times New Roman" pitchFamily="18" charset="0"/>
                  <a:cs typeface="Arial" charset="0"/>
                </a:rPr>
                <a:t>of Findings</a:t>
              </a:r>
              <a:endParaRPr lang="en-US">
                <a:ea typeface="Times New Roman" pitchFamily="18" charset="0"/>
                <a:cs typeface="Arial" charset="0"/>
              </a:endParaRPr>
            </a:p>
          </p:txBody>
        </p:sp>
        <p:cxnSp>
          <p:nvCxnSpPr>
            <p:cNvPr id="44050" name="AutoShape 38"/>
            <p:cNvCxnSpPr>
              <a:cxnSpLocks noChangeShapeType="1"/>
            </p:cNvCxnSpPr>
            <p:nvPr/>
          </p:nvCxnSpPr>
          <p:spPr bwMode="auto">
            <a:xfrm rot="-5400000">
              <a:off x="4419" y="4709"/>
              <a:ext cx="1396" cy="661"/>
            </a:xfrm>
            <a:prstGeom prst="curvedConnector2">
              <a:avLst/>
            </a:prstGeom>
            <a:noFill/>
            <a:ln w="9525">
              <a:solidFill>
                <a:srgbClr val="000000"/>
              </a:solidFill>
              <a:round/>
              <a:headEnd/>
              <a:tailEnd type="triangle" w="med" len="med"/>
            </a:ln>
          </p:spPr>
        </p:cxnSp>
        <p:cxnSp>
          <p:nvCxnSpPr>
            <p:cNvPr id="44051" name="AutoShape 37"/>
            <p:cNvCxnSpPr>
              <a:cxnSpLocks noChangeShapeType="1"/>
            </p:cNvCxnSpPr>
            <p:nvPr/>
          </p:nvCxnSpPr>
          <p:spPr bwMode="auto">
            <a:xfrm>
              <a:off x="6912" y="4342"/>
              <a:ext cx="698" cy="1213"/>
            </a:xfrm>
            <a:prstGeom prst="curvedConnector2">
              <a:avLst/>
            </a:prstGeom>
            <a:noFill/>
            <a:ln w="9525">
              <a:solidFill>
                <a:srgbClr val="000000"/>
              </a:solidFill>
              <a:round/>
              <a:headEnd/>
              <a:tailEnd type="triangle" w="med" len="med"/>
            </a:ln>
          </p:spPr>
        </p:cxnSp>
        <p:cxnSp>
          <p:nvCxnSpPr>
            <p:cNvPr id="44052" name="AutoShape 36"/>
            <p:cNvCxnSpPr>
              <a:cxnSpLocks noChangeShapeType="1"/>
              <a:stCxn id="44048" idx="1"/>
            </p:cNvCxnSpPr>
            <p:nvPr/>
          </p:nvCxnSpPr>
          <p:spPr bwMode="auto">
            <a:xfrm rot="5400000">
              <a:off x="6863" y="8033"/>
              <a:ext cx="795" cy="697"/>
            </a:xfrm>
            <a:prstGeom prst="curvedConnector2">
              <a:avLst/>
            </a:prstGeom>
            <a:noFill/>
            <a:ln w="9525">
              <a:solidFill>
                <a:srgbClr val="000000"/>
              </a:solidFill>
              <a:round/>
              <a:headEnd/>
              <a:tailEnd type="triangle" w="med" len="med"/>
            </a:ln>
          </p:spPr>
        </p:cxnSp>
        <p:cxnSp>
          <p:nvCxnSpPr>
            <p:cNvPr id="44053" name="AutoShape 35"/>
            <p:cNvCxnSpPr>
              <a:cxnSpLocks noChangeShapeType="1"/>
            </p:cNvCxnSpPr>
            <p:nvPr/>
          </p:nvCxnSpPr>
          <p:spPr bwMode="auto">
            <a:xfrm rot="16200000" flipH="1">
              <a:off x="4350" y="7722"/>
              <a:ext cx="1318" cy="445"/>
            </a:xfrm>
            <a:prstGeom prst="curvedConnector2">
              <a:avLst/>
            </a:prstGeom>
            <a:noFill/>
            <a:ln w="9525">
              <a:solidFill>
                <a:srgbClr val="000000"/>
              </a:solidFill>
              <a:round/>
              <a:headEnd type="triangle" w="med" len="med"/>
              <a:tailEnd/>
            </a:ln>
          </p:spPr>
        </p:cxnSp>
      </p:grpSp>
      <p:sp>
        <p:nvSpPr>
          <p:cNvPr id="44036" name="TextBox 22"/>
          <p:cNvSpPr txBox="1">
            <a:spLocks noChangeArrowheads="1"/>
          </p:cNvSpPr>
          <p:nvPr/>
        </p:nvSpPr>
        <p:spPr bwMode="auto">
          <a:xfrm>
            <a:off x="0" y="6581775"/>
            <a:ext cx="9144000" cy="260350"/>
          </a:xfrm>
          <a:prstGeom prst="rect">
            <a:avLst/>
          </a:prstGeom>
          <a:noFill/>
          <a:ln w="9525">
            <a:noFill/>
            <a:miter lim="800000"/>
            <a:headEnd/>
            <a:tailEnd/>
          </a:ln>
        </p:spPr>
        <p:txBody>
          <a:bodyPr>
            <a:spAutoFit/>
          </a:bodyPr>
          <a:lstStyle/>
          <a:p>
            <a:r>
              <a:rPr lang="en-US" sz="1100"/>
              <a:t>Whitney, Karen.  “Fear not the data…use the data to tell your story.” University of Illinois Student Affairs.  Champaign.  25 Jan. 2010.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p:txBody>
          <a:bodyPr/>
          <a:lstStyle/>
          <a:p>
            <a:pPr eaLnBrk="1" hangingPunct="1"/>
            <a:r>
              <a:rPr lang="en-US" sz="4000" b="1" smtClean="0">
                <a:latin typeface="Georgia" pitchFamily="18" charset="0"/>
              </a:rPr>
              <a:t>For More Information</a:t>
            </a:r>
            <a:br>
              <a:rPr lang="en-US" sz="4000" b="1" smtClean="0">
                <a:latin typeface="Georgia" pitchFamily="18" charset="0"/>
              </a:rPr>
            </a:br>
            <a:r>
              <a:rPr lang="en-US" sz="4000" b="1" smtClean="0">
                <a:latin typeface="Georgia" pitchFamily="18" charset="0"/>
              </a:rPr>
              <a:t>See these Websites</a:t>
            </a:r>
          </a:p>
        </p:txBody>
      </p:sp>
      <p:sp>
        <p:nvSpPr>
          <p:cNvPr id="46082" name="Rectangle 3"/>
          <p:cNvSpPr>
            <a:spLocks noGrp="1"/>
          </p:cNvSpPr>
          <p:nvPr>
            <p:ph type="body" idx="1"/>
          </p:nvPr>
        </p:nvSpPr>
        <p:spPr>
          <a:xfrm>
            <a:off x="152400" y="1417638"/>
            <a:ext cx="8839200" cy="5059362"/>
          </a:xfrm>
        </p:spPr>
        <p:txBody>
          <a:bodyPr/>
          <a:lstStyle/>
          <a:p>
            <a:pPr eaLnBrk="1" hangingPunct="1">
              <a:lnSpc>
                <a:spcPct val="80000"/>
              </a:lnSpc>
            </a:pPr>
            <a:r>
              <a:rPr lang="en-US" sz="2000" smtClean="0">
                <a:latin typeface="Georgia" pitchFamily="18" charset="0"/>
                <a:hlinkClick r:id="rId2"/>
              </a:rPr>
              <a:t>http://gsociology.icaap.org/methods/evaluationbeginnersguide.pdf</a:t>
            </a:r>
            <a:r>
              <a:rPr lang="en-US" sz="2000" smtClean="0">
                <a:latin typeface="Georgia" pitchFamily="18" charset="0"/>
              </a:rPr>
              <a:t> </a:t>
            </a:r>
            <a:endParaRPr lang="en-US" sz="2000" smtClean="0">
              <a:latin typeface="Georgia" pitchFamily="18" charset="0"/>
              <a:hlinkClick r:id="rId3"/>
            </a:endParaRPr>
          </a:p>
          <a:p>
            <a:pPr eaLnBrk="1" hangingPunct="1">
              <a:lnSpc>
                <a:spcPct val="80000"/>
              </a:lnSpc>
            </a:pPr>
            <a:r>
              <a:rPr lang="en-US" sz="2000" smtClean="0">
                <a:latin typeface="Georgia" pitchFamily="18" charset="0"/>
                <a:hlinkClick r:id="rId3"/>
              </a:rPr>
              <a:t>http://managementhelp.org/evaluatn/fnl_eval.htm</a:t>
            </a:r>
            <a:endParaRPr lang="en-US" sz="2000" smtClean="0">
              <a:latin typeface="Georgia" pitchFamily="18" charset="0"/>
              <a:hlinkClick r:id="rId4"/>
            </a:endParaRPr>
          </a:p>
          <a:p>
            <a:pPr eaLnBrk="1" hangingPunct="1">
              <a:lnSpc>
                <a:spcPct val="80000"/>
              </a:lnSpc>
            </a:pPr>
            <a:r>
              <a:rPr lang="en-US" sz="2000" smtClean="0">
                <a:latin typeface="Georgia" pitchFamily="18" charset="0"/>
                <a:hlinkClick r:id="rId4"/>
              </a:rPr>
              <a:t>http://www.tgci.com/magazine/A%20Basic%20Guide%20to%20Program%20Evaluation.pdf</a:t>
            </a:r>
            <a:endParaRPr lang="en-US" sz="2000" smtClean="0">
              <a:latin typeface="Georgia" pitchFamily="18" charset="0"/>
              <a:hlinkClick r:id="rId5"/>
            </a:endParaRPr>
          </a:p>
          <a:p>
            <a:pPr eaLnBrk="1" hangingPunct="1">
              <a:lnSpc>
                <a:spcPct val="80000"/>
              </a:lnSpc>
            </a:pPr>
            <a:r>
              <a:rPr lang="en-US" sz="2000" smtClean="0">
                <a:latin typeface="Georgia" pitchFamily="18" charset="0"/>
                <a:hlinkClick r:id="rId5"/>
              </a:rPr>
              <a:t>http://extension.psu.edu/evaluation/</a:t>
            </a:r>
            <a:endParaRPr lang="en-US" sz="2000" smtClean="0">
              <a:latin typeface="Georgia" pitchFamily="18" charset="0"/>
              <a:hlinkClick r:id="rId6"/>
            </a:endParaRPr>
          </a:p>
          <a:p>
            <a:pPr eaLnBrk="1" hangingPunct="1">
              <a:lnSpc>
                <a:spcPct val="80000"/>
              </a:lnSpc>
            </a:pPr>
            <a:r>
              <a:rPr lang="en-US" sz="2000" smtClean="0">
                <a:latin typeface="Georgia" pitchFamily="18" charset="0"/>
                <a:hlinkClick r:id="rId6"/>
              </a:rPr>
              <a:t>http://www.programevaluation.org/</a:t>
            </a:r>
            <a:endParaRPr lang="en-US" sz="2000" smtClean="0">
              <a:latin typeface="Georgia" pitchFamily="18" charset="0"/>
              <a:hlinkClick r:id="rId7"/>
            </a:endParaRPr>
          </a:p>
          <a:p>
            <a:pPr eaLnBrk="1" hangingPunct="1">
              <a:lnSpc>
                <a:spcPct val="80000"/>
              </a:lnSpc>
            </a:pPr>
            <a:r>
              <a:rPr lang="en-US" sz="2000" smtClean="0">
                <a:latin typeface="Georgia" pitchFamily="18" charset="0"/>
                <a:hlinkClick r:id="rId7"/>
              </a:rPr>
              <a:t>http://www.uwex.edu/ces/pdande/evaluation/</a:t>
            </a:r>
            <a:endParaRPr lang="en-US" sz="2000" smtClean="0">
              <a:latin typeface="Georgia" pitchFamily="18" charset="0"/>
              <a:hlinkClick r:id="rId8"/>
            </a:endParaRPr>
          </a:p>
          <a:p>
            <a:pPr eaLnBrk="1" hangingPunct="1">
              <a:lnSpc>
                <a:spcPct val="80000"/>
              </a:lnSpc>
            </a:pPr>
            <a:r>
              <a:rPr lang="en-US" sz="2000" smtClean="0">
                <a:latin typeface="Georgia" pitchFamily="18" charset="0"/>
                <a:hlinkClick r:id="rId8"/>
              </a:rPr>
              <a:t>http://www.portal.mohe.gov.my/portal/page/portal/ExtPortal/MOHE_MAIN_PAGE/Tender_Contract/BUDGET/files/PLANNING_PROGRAM_EVALUATION.pdf</a:t>
            </a:r>
            <a:endParaRPr lang="en-US" sz="2000" smtClean="0">
              <a:latin typeface="Georgia" pitchFamily="18" charset="0"/>
              <a:hlinkClick r:id="rId9"/>
            </a:endParaRPr>
          </a:p>
          <a:p>
            <a:pPr eaLnBrk="1" hangingPunct="1">
              <a:lnSpc>
                <a:spcPct val="80000"/>
              </a:lnSpc>
            </a:pPr>
            <a:r>
              <a:rPr lang="en-US" sz="2000" smtClean="0">
                <a:latin typeface="Georgia" pitchFamily="18" charset="0"/>
                <a:hlinkClick r:id="rId9"/>
              </a:rPr>
              <a:t>http://ocw.jhsph.edu/courses/fundamentalsprogramevaluation/lectureNotes.cfm</a:t>
            </a:r>
            <a:endParaRPr lang="en-US" sz="2000" smtClean="0">
              <a:latin typeface="Georgia" pitchFamily="18" charset="0"/>
              <a:hlinkClick r:id="rId10"/>
            </a:endParaRPr>
          </a:p>
          <a:p>
            <a:pPr eaLnBrk="1" hangingPunct="1">
              <a:lnSpc>
                <a:spcPct val="80000"/>
              </a:lnSpc>
            </a:pPr>
            <a:r>
              <a:rPr lang="en-US" sz="2000" smtClean="0">
                <a:latin typeface="Georgia" pitchFamily="18" charset="0"/>
                <a:hlinkClick r:id="rId10"/>
              </a:rPr>
              <a:t>http://www.musc.edu/vawprevention/research/programeval.shtml</a:t>
            </a:r>
            <a:endParaRPr lang="en-US" sz="2000" smtClean="0">
              <a:latin typeface="Georgia" pitchFamily="18" charset="0"/>
              <a:hlinkClick r:id="rId11"/>
            </a:endParaRPr>
          </a:p>
          <a:p>
            <a:pPr eaLnBrk="1" hangingPunct="1">
              <a:lnSpc>
                <a:spcPct val="80000"/>
              </a:lnSpc>
            </a:pPr>
            <a:r>
              <a:rPr lang="en-US" sz="2000" smtClean="0">
                <a:latin typeface="Georgia" pitchFamily="18" charset="0"/>
                <a:hlinkClick r:id="rId11"/>
              </a:rPr>
              <a:t>http://teacherpathfinder.org/School/Assess/assess.html</a:t>
            </a:r>
            <a:endParaRPr lang="en-US" sz="2000" smtClean="0">
              <a:latin typeface="Georgia" pitchFamily="18" charset="0"/>
            </a:endParaRPr>
          </a:p>
          <a:p>
            <a:pPr eaLnBrk="1" hangingPunct="1">
              <a:lnSpc>
                <a:spcPct val="80000"/>
              </a:lnSpc>
            </a:pPr>
            <a:r>
              <a:rPr lang="en-US" sz="2000" smtClean="0">
                <a:solidFill>
                  <a:schemeClr val="tx2"/>
                </a:solidFill>
                <a:latin typeface="Georgia" pitchFamily="18" charset="0"/>
              </a:rPr>
              <a:t>Sudman, S &amp; Bradburb, N (1986). </a:t>
            </a:r>
            <a:r>
              <a:rPr lang="en-US" sz="2000" i="1" smtClean="0">
                <a:solidFill>
                  <a:schemeClr val="tx2"/>
                </a:solidFill>
                <a:latin typeface="Georgia" pitchFamily="18" charset="0"/>
              </a:rPr>
              <a:t>Asking Questions: A Practical Guide to questionnaire Design.</a:t>
            </a:r>
            <a:r>
              <a:rPr lang="en-US" sz="2000" smtClean="0">
                <a:solidFill>
                  <a:schemeClr val="tx2"/>
                </a:solidFill>
                <a:latin typeface="Georgia" pitchFamily="18" charset="0"/>
              </a:rPr>
              <a:t>   San Francisco: Jossey-Bass Publishers.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152400"/>
            <a:ext cx="8229600" cy="1143000"/>
          </a:xfrm>
        </p:spPr>
        <p:txBody>
          <a:bodyPr/>
          <a:lstStyle/>
          <a:p>
            <a:pPr eaLnBrk="1" hangingPunct="1"/>
            <a:r>
              <a:rPr lang="en-US" sz="4000" b="1" smtClean="0">
                <a:latin typeface="Georgia" pitchFamily="18" charset="0"/>
              </a:rPr>
              <a:t>What is program evaluation?</a:t>
            </a:r>
          </a:p>
        </p:txBody>
      </p:sp>
      <p:sp>
        <p:nvSpPr>
          <p:cNvPr id="16386" name="Content Placeholder 2"/>
          <p:cNvSpPr>
            <a:spLocks noGrp="1"/>
          </p:cNvSpPr>
          <p:nvPr>
            <p:ph idx="1"/>
          </p:nvPr>
        </p:nvSpPr>
        <p:spPr>
          <a:xfrm>
            <a:off x="457200" y="1143000"/>
            <a:ext cx="8229600" cy="4525963"/>
          </a:xfrm>
        </p:spPr>
        <p:txBody>
          <a:bodyPr/>
          <a:lstStyle/>
          <a:p>
            <a:pPr eaLnBrk="1" hangingPunct="1"/>
            <a:r>
              <a:rPr lang="en-US" sz="2000" smtClean="0">
                <a:latin typeface="Georgia" pitchFamily="18" charset="0"/>
              </a:rPr>
              <a:t>Program evaluation is the systematic assessment of the processes and/or outcomes of a program with the intent of furthering its development and improvement. As such, it is a collaborative process in which evaluators work closely with program staff to craft and implement an evaluation design that is responsive to the needs of the program. For example, during program implementation, evaluators can provide formative evaluation findings so that program staff can make immediate, data-based decisions about program implementation and delivery. In addition, evaluators can, towards the end of a program or upon its completion, provide cumulative and summative evaluation findings, often required by funding agencies and used to make decisions about program continuation or expansion.</a:t>
            </a:r>
          </a:p>
        </p:txBody>
      </p:sp>
      <p:sp>
        <p:nvSpPr>
          <p:cNvPr id="16387" name="Text Box 4"/>
          <p:cNvSpPr txBox="1">
            <a:spLocks noChangeArrowheads="1"/>
          </p:cNvSpPr>
          <p:nvPr/>
        </p:nvSpPr>
        <p:spPr bwMode="auto">
          <a:xfrm>
            <a:off x="152400" y="5608638"/>
            <a:ext cx="8534400" cy="304800"/>
          </a:xfrm>
          <a:prstGeom prst="rect">
            <a:avLst/>
          </a:prstGeom>
          <a:noFill/>
          <a:ln w="9525">
            <a:noFill/>
            <a:miter lim="800000"/>
            <a:headEnd/>
            <a:tailEnd/>
          </a:ln>
        </p:spPr>
        <p:txBody>
          <a:bodyPr>
            <a:spAutoFit/>
          </a:bodyPr>
          <a:lstStyle/>
          <a:p>
            <a:pPr defTabSz="914400">
              <a:spcBef>
                <a:spcPct val="50000"/>
              </a:spcBef>
            </a:pPr>
            <a:r>
              <a:rPr lang="en-US" sz="1400" b="1"/>
              <a:t>Source:</a:t>
            </a:r>
            <a:r>
              <a:rPr lang="en-US" sz="1400"/>
              <a:t> </a:t>
            </a:r>
            <a:r>
              <a:rPr lang="en-US" sz="1400">
                <a:hlinkClick r:id="rId2"/>
              </a:rPr>
              <a:t>http://www.washington.edu/oea/services/research/program_eval/faq.html</a:t>
            </a:r>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pPr eaLnBrk="1" hangingPunct="1"/>
            <a:r>
              <a:rPr lang="en-US" sz="4000" b="1" smtClean="0">
                <a:latin typeface="Georgia" pitchFamily="18" charset="0"/>
              </a:rPr>
              <a:t>How is evaluation different than research?</a:t>
            </a:r>
          </a:p>
        </p:txBody>
      </p:sp>
      <p:sp>
        <p:nvSpPr>
          <p:cNvPr id="17410" name="Rectangle 3"/>
          <p:cNvSpPr>
            <a:spLocks noGrp="1"/>
          </p:cNvSpPr>
          <p:nvPr>
            <p:ph type="body" idx="1"/>
          </p:nvPr>
        </p:nvSpPr>
        <p:spPr/>
        <p:txBody>
          <a:bodyPr/>
          <a:lstStyle/>
          <a:p>
            <a:pPr eaLnBrk="1" hangingPunct="1">
              <a:lnSpc>
                <a:spcPct val="90000"/>
              </a:lnSpc>
            </a:pPr>
            <a:r>
              <a:rPr lang="en-US" sz="2400" smtClean="0">
                <a:latin typeface="Georgia" pitchFamily="18" charset="0"/>
              </a:rPr>
              <a:t>Evaluators use many of the same qualitative and quantitative methodologies used by researchers in other fields. Indeed, program evaluations are as rigorous and systematic in collecting data as traditional social research. That being said, the primary purpose of evaluation is to provide timely and constructive information for decision-making about particular programs, not to advance more wide-ranging knowledge or theory. Accordingly, evaluation is typically more client-focused than traditional research, in that evaluators work closely with program staff to create and carry-out an evaluation plan that attend to the particular needs of their program.</a:t>
            </a:r>
          </a:p>
        </p:txBody>
      </p:sp>
      <p:sp>
        <p:nvSpPr>
          <p:cNvPr id="17411" name="Rectangle 4"/>
          <p:cNvSpPr>
            <a:spLocks noChangeArrowheads="1"/>
          </p:cNvSpPr>
          <p:nvPr/>
        </p:nvSpPr>
        <p:spPr bwMode="auto">
          <a:xfrm>
            <a:off x="222250" y="6248400"/>
            <a:ext cx="8464550" cy="366713"/>
          </a:xfrm>
          <a:prstGeom prst="rect">
            <a:avLst/>
          </a:prstGeom>
          <a:noFill/>
          <a:ln w="9525">
            <a:noFill/>
            <a:miter lim="800000"/>
            <a:headEnd/>
            <a:tailEnd/>
          </a:ln>
        </p:spPr>
        <p:txBody>
          <a:bodyPr wrap="none">
            <a:spAutoFit/>
          </a:bodyPr>
          <a:lstStyle/>
          <a:p>
            <a:pPr defTabSz="914400"/>
            <a:r>
              <a:rPr lang="en-US" b="1"/>
              <a:t>Source:</a:t>
            </a:r>
            <a:r>
              <a:rPr lang="en-US"/>
              <a:t> </a:t>
            </a:r>
            <a:r>
              <a:rPr lang="en-US">
                <a:hlinkClick r:id="rId2"/>
              </a:rPr>
              <a:t>http://www.washington.edu/oea/services/research/program_eval/faq.html</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eaLnBrk="1" hangingPunct="1"/>
            <a:r>
              <a:rPr lang="en-US" sz="4000" b="1" smtClean="0">
                <a:latin typeface="Georgia" pitchFamily="18" charset="0"/>
              </a:rPr>
              <a:t>How is evaluation different than assessment?</a:t>
            </a:r>
          </a:p>
        </p:txBody>
      </p:sp>
      <p:sp>
        <p:nvSpPr>
          <p:cNvPr id="18434" name="Rectangle 3"/>
          <p:cNvSpPr>
            <a:spLocks noGrp="1"/>
          </p:cNvSpPr>
          <p:nvPr>
            <p:ph type="body" idx="1"/>
          </p:nvPr>
        </p:nvSpPr>
        <p:spPr/>
        <p:txBody>
          <a:bodyPr/>
          <a:lstStyle/>
          <a:p>
            <a:pPr eaLnBrk="1" hangingPunct="1">
              <a:lnSpc>
                <a:spcPct val="80000"/>
              </a:lnSpc>
            </a:pPr>
            <a:r>
              <a:rPr lang="en-US" sz="2400" smtClean="0">
                <a:latin typeface="Georgia" pitchFamily="18" charset="0"/>
              </a:rPr>
              <a:t>The primary difference between evaluation and assessment lies in the focus of examination. Whereas evaluation serves to facilitate a program's development, implementation, and improvement by examining its processes and/or outcomes; the purpose of an assessment is to determine individuals or group's performances by measuring their skill level on a variable of interest (e.g., reading comprehension, math or social skills, to mention just a few). In line with this distinction—and quite common in evaluating educational programs where the intended outcome is often some specified level of academic achievement—assessment data may be used in determining program impact and success.</a:t>
            </a:r>
          </a:p>
        </p:txBody>
      </p:sp>
      <p:sp>
        <p:nvSpPr>
          <p:cNvPr id="18435" name="Rectangle 4"/>
          <p:cNvSpPr>
            <a:spLocks noChangeArrowheads="1"/>
          </p:cNvSpPr>
          <p:nvPr/>
        </p:nvSpPr>
        <p:spPr bwMode="auto">
          <a:xfrm>
            <a:off x="457200" y="6324600"/>
            <a:ext cx="8464550" cy="366713"/>
          </a:xfrm>
          <a:prstGeom prst="rect">
            <a:avLst/>
          </a:prstGeom>
          <a:noFill/>
          <a:ln w="9525">
            <a:noFill/>
            <a:miter lim="800000"/>
            <a:headEnd/>
            <a:tailEnd/>
          </a:ln>
        </p:spPr>
        <p:txBody>
          <a:bodyPr wrap="none">
            <a:spAutoFit/>
          </a:bodyPr>
          <a:lstStyle/>
          <a:p>
            <a:pPr defTabSz="914400"/>
            <a:r>
              <a:rPr lang="en-US" b="1"/>
              <a:t>Source:</a:t>
            </a:r>
            <a:r>
              <a:rPr lang="en-US"/>
              <a:t> </a:t>
            </a:r>
            <a:r>
              <a:rPr lang="en-US">
                <a:hlinkClick r:id="rId2"/>
              </a:rPr>
              <a:t>http://www.washington.edu/oea/services/research/program_eval/faq.html</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en-US" smtClean="0">
                <a:latin typeface="Georgia" pitchFamily="18" charset="0"/>
              </a:rPr>
              <a:t>Other Types of Evaluations</a:t>
            </a:r>
          </a:p>
        </p:txBody>
      </p:sp>
      <p:sp>
        <p:nvSpPr>
          <p:cNvPr id="19458" name="Rectangle 3"/>
          <p:cNvSpPr>
            <a:spLocks noGrp="1"/>
          </p:cNvSpPr>
          <p:nvPr>
            <p:ph type="body" idx="1"/>
          </p:nvPr>
        </p:nvSpPr>
        <p:spPr/>
        <p:txBody>
          <a:bodyPr/>
          <a:lstStyle/>
          <a:p>
            <a:pPr eaLnBrk="1" hangingPunct="1"/>
            <a:r>
              <a:rPr lang="en-US" smtClean="0">
                <a:latin typeface="Georgia" pitchFamily="18" charset="0"/>
              </a:rPr>
              <a:t>Needs Assessments</a:t>
            </a:r>
          </a:p>
          <a:p>
            <a:pPr eaLnBrk="1" hangingPunct="1"/>
            <a:r>
              <a:rPr lang="en-US" smtClean="0">
                <a:latin typeface="Georgia" pitchFamily="18" charset="0"/>
              </a:rPr>
              <a:t>Return on Investment (ROI)</a:t>
            </a:r>
          </a:p>
          <a:p>
            <a:pPr eaLnBrk="1" hangingPunct="1"/>
            <a:r>
              <a:rPr lang="en-US" smtClean="0">
                <a:latin typeface="Georgia" pitchFamily="18" charset="0"/>
              </a:rPr>
              <a:t>Environmental Scan</a:t>
            </a:r>
          </a:p>
          <a:p>
            <a:pPr eaLnBrk="1" hangingPunct="1"/>
            <a:r>
              <a:rPr lang="en-US" smtClean="0">
                <a:latin typeface="Georgia" pitchFamily="18" charset="0"/>
              </a:rPr>
              <a:t>Learning Outcomes</a:t>
            </a:r>
          </a:p>
          <a:p>
            <a:pPr eaLnBrk="1" hangingPunct="1"/>
            <a:r>
              <a:rPr lang="en-US" smtClean="0">
                <a:latin typeface="Georgia" pitchFamily="18" charset="0"/>
              </a:rPr>
              <a:t>Can you think of others?</a:t>
            </a:r>
          </a:p>
          <a:p>
            <a:pPr eaLnBrk="1" hangingPunct="1"/>
            <a:endParaRPr lang="en-US" smtClean="0">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eaLnBrk="1" hangingPunct="1"/>
            <a:r>
              <a:rPr lang="en-US" smtClean="0">
                <a:latin typeface="Georgia" pitchFamily="18" charset="0"/>
              </a:rPr>
              <a:t>Know the Program</a:t>
            </a:r>
          </a:p>
        </p:txBody>
      </p:sp>
      <p:sp>
        <p:nvSpPr>
          <p:cNvPr id="20482" name="Rectangle 3"/>
          <p:cNvSpPr>
            <a:spLocks noGrp="1"/>
          </p:cNvSpPr>
          <p:nvPr>
            <p:ph type="body" idx="1"/>
          </p:nvPr>
        </p:nvSpPr>
        <p:spPr/>
        <p:txBody>
          <a:bodyPr/>
          <a:lstStyle/>
          <a:p>
            <a:pPr eaLnBrk="1" hangingPunct="1"/>
            <a:r>
              <a:rPr lang="en-US" smtClean="0">
                <a:latin typeface="Georgia" pitchFamily="18" charset="0"/>
              </a:rPr>
              <a:t>Important to work closely with program staff</a:t>
            </a:r>
          </a:p>
          <a:p>
            <a:pPr eaLnBrk="1" hangingPunct="1"/>
            <a:r>
              <a:rPr lang="en-US" smtClean="0">
                <a:latin typeface="Georgia" pitchFamily="18" charset="0"/>
              </a:rPr>
              <a:t>Educate yourself as much as possible (content analysis, document analysis, procedural audits, interview all stakeholders, peer reviewed journal articles)</a:t>
            </a:r>
          </a:p>
          <a:p>
            <a:pPr eaLnBrk="1" hangingPunct="1"/>
            <a:endParaRPr lang="en-US" smtClean="0">
              <a:latin typeface="Georg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pPr eaLnBrk="1" hangingPunct="1"/>
            <a:r>
              <a:rPr lang="en-US" smtClean="0">
                <a:latin typeface="Georgia" pitchFamily="18" charset="0"/>
              </a:rPr>
              <a:t>Goals of Program Evaluation</a:t>
            </a:r>
          </a:p>
        </p:txBody>
      </p:sp>
      <p:sp>
        <p:nvSpPr>
          <p:cNvPr id="21506" name="Rectangle 3"/>
          <p:cNvSpPr>
            <a:spLocks noGrp="1"/>
          </p:cNvSpPr>
          <p:nvPr>
            <p:ph type="body" idx="1"/>
          </p:nvPr>
        </p:nvSpPr>
        <p:spPr/>
        <p:txBody>
          <a:bodyPr/>
          <a:lstStyle/>
          <a:p>
            <a:pPr eaLnBrk="1" hangingPunct="1"/>
            <a:r>
              <a:rPr lang="en-US" smtClean="0">
                <a:latin typeface="Georgia" pitchFamily="18" charset="0"/>
              </a:rPr>
              <a:t>Formative</a:t>
            </a:r>
          </a:p>
          <a:p>
            <a:pPr eaLnBrk="1" hangingPunct="1">
              <a:buFont typeface="Arial" charset="0"/>
              <a:buNone/>
            </a:pPr>
            <a:endParaRPr lang="en-US" smtClean="0">
              <a:latin typeface="Georgia" pitchFamily="18" charset="0"/>
            </a:endParaRPr>
          </a:p>
          <a:p>
            <a:pPr eaLnBrk="1" hangingPunct="1"/>
            <a:r>
              <a:rPr lang="en-US" smtClean="0">
                <a:latin typeface="Georgia" pitchFamily="18" charset="0"/>
              </a:rPr>
              <a:t>Process</a:t>
            </a:r>
          </a:p>
          <a:p>
            <a:pPr eaLnBrk="1" hangingPunct="1">
              <a:buFont typeface="Arial" charset="0"/>
              <a:buNone/>
            </a:pPr>
            <a:endParaRPr lang="en-US" smtClean="0">
              <a:latin typeface="Georgia" pitchFamily="18" charset="0"/>
            </a:endParaRPr>
          </a:p>
          <a:p>
            <a:pPr eaLnBrk="1" hangingPunct="1"/>
            <a:r>
              <a:rPr lang="en-US" smtClean="0">
                <a:latin typeface="Georgia" pitchFamily="18" charset="0"/>
              </a:rPr>
              <a:t>Summative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pPr eaLnBrk="1" hangingPunct="1"/>
            <a:r>
              <a:rPr lang="en-US" smtClean="0">
                <a:latin typeface="Georgia" pitchFamily="18" charset="0"/>
              </a:rPr>
              <a:t>Know Your Audience</a:t>
            </a:r>
          </a:p>
        </p:txBody>
      </p:sp>
      <p:sp>
        <p:nvSpPr>
          <p:cNvPr id="22530" name="Rectangle 3"/>
          <p:cNvSpPr>
            <a:spLocks noGrp="1"/>
          </p:cNvSpPr>
          <p:nvPr>
            <p:ph type="body" idx="1"/>
          </p:nvPr>
        </p:nvSpPr>
        <p:spPr/>
        <p:txBody>
          <a:bodyPr/>
          <a:lstStyle/>
          <a:p>
            <a:pPr eaLnBrk="1" hangingPunct="1"/>
            <a:r>
              <a:rPr lang="en-US" sz="2800" smtClean="0">
                <a:latin typeface="Georgia" pitchFamily="18" charset="0"/>
              </a:rPr>
              <a:t>Audience</a:t>
            </a:r>
          </a:p>
          <a:p>
            <a:pPr lvl="1" eaLnBrk="1" hangingPunct="1"/>
            <a:r>
              <a:rPr lang="en-US" sz="2400" smtClean="0">
                <a:latin typeface="Georgia" pitchFamily="18" charset="0"/>
              </a:rPr>
              <a:t>Who are you doing this evaluation for?</a:t>
            </a:r>
          </a:p>
          <a:p>
            <a:pPr lvl="1" eaLnBrk="1" hangingPunct="1"/>
            <a:r>
              <a:rPr lang="en-US" sz="2400" smtClean="0">
                <a:latin typeface="Georgia" pitchFamily="18" charset="0"/>
              </a:rPr>
              <a:t>Are they stakeholders?</a:t>
            </a:r>
          </a:p>
          <a:p>
            <a:pPr lvl="1" eaLnBrk="1" hangingPunct="1"/>
            <a:r>
              <a:rPr lang="en-US" sz="2400" smtClean="0">
                <a:latin typeface="Georgia" pitchFamily="18" charset="0"/>
              </a:rPr>
              <a:t>Do they benefit directly from the program?</a:t>
            </a:r>
          </a:p>
          <a:p>
            <a:pPr lvl="1" eaLnBrk="1" hangingPunct="1"/>
            <a:r>
              <a:rPr lang="en-US" sz="2400" smtClean="0">
                <a:latin typeface="Georgia" pitchFamily="18" charset="0"/>
              </a:rPr>
              <a:t>Are there political considerations (can you mediate them)?</a:t>
            </a:r>
          </a:p>
          <a:p>
            <a:pPr lvl="1" eaLnBrk="1" hangingPunct="1"/>
            <a:r>
              <a:rPr lang="en-US" sz="2400" smtClean="0">
                <a:latin typeface="Georgia" pitchFamily="18" charset="0"/>
              </a:rPr>
              <a:t>Internal or external evaluators</a:t>
            </a:r>
          </a:p>
          <a:p>
            <a:pPr lvl="1" eaLnBrk="1" hangingPunct="1"/>
            <a:r>
              <a:rPr lang="en-US" sz="2400" smtClean="0">
                <a:latin typeface="Georgia" pitchFamily="18" charset="0"/>
              </a:rPr>
              <a:t>Formal or informal investigation</a:t>
            </a:r>
          </a:p>
          <a:p>
            <a:pPr lvl="1" eaLnBrk="1" hangingPunct="1"/>
            <a:r>
              <a:rPr lang="en-US" sz="2400" smtClean="0">
                <a:latin typeface="Georgia" pitchFamily="18" charset="0"/>
              </a:rPr>
              <a:t>When is Institutional Review Board paperwork required (security)?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1972</TotalTime>
  <Words>1306</Words>
  <Application>Microsoft Office PowerPoint</Application>
  <PresentationFormat>On-screen Show (4:3)</PresentationFormat>
  <Paragraphs>211</Paragraphs>
  <Slides>26</Slides>
  <Notes>2</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26</vt:i4>
      </vt:variant>
    </vt:vector>
  </HeadingPairs>
  <TitlesOfParts>
    <vt:vector size="32" baseType="lpstr">
      <vt:lpstr>Arial</vt:lpstr>
      <vt:lpstr>Georgia</vt:lpstr>
      <vt:lpstr>Calibri</vt:lpstr>
      <vt:lpstr>Times New Roman</vt:lpstr>
      <vt:lpstr>Office Theme</vt:lpstr>
      <vt:lpstr>Office Theme</vt:lpstr>
      <vt:lpstr>Program Evaluation</vt:lpstr>
      <vt:lpstr>What to expect</vt:lpstr>
      <vt:lpstr>What is program evaluation?</vt:lpstr>
      <vt:lpstr>How is evaluation different than research?</vt:lpstr>
      <vt:lpstr>How is evaluation different than assessment?</vt:lpstr>
      <vt:lpstr>Other Types of Evaluations</vt:lpstr>
      <vt:lpstr>Know the Program</vt:lpstr>
      <vt:lpstr>Goals of Program Evaluation</vt:lpstr>
      <vt:lpstr>Know Your Audience</vt:lpstr>
      <vt:lpstr>Know Your Target Population</vt:lpstr>
      <vt:lpstr>Office of the Dean of Students Assessment Inquiry</vt:lpstr>
      <vt:lpstr>Theory and planning</vt:lpstr>
      <vt:lpstr>Methods &amp; Tools</vt:lpstr>
      <vt:lpstr>Project designs</vt:lpstr>
      <vt:lpstr>Quantitative methods</vt:lpstr>
      <vt:lpstr>Qualitative methods</vt:lpstr>
      <vt:lpstr>Sampling</vt:lpstr>
      <vt:lpstr>Bias and Power</vt:lpstr>
      <vt:lpstr>Ethical Considerations</vt:lpstr>
      <vt:lpstr>Recruiting</vt:lpstr>
      <vt:lpstr>Analysis of qualitative data</vt:lpstr>
      <vt:lpstr>Analysis of Quantitative data</vt:lpstr>
      <vt:lpstr>Report writing outline</vt:lpstr>
      <vt:lpstr>Report writing</vt:lpstr>
      <vt:lpstr>Remember that Data Flows</vt:lpstr>
      <vt:lpstr>For More Information See these Websites</vt:lpstr>
    </vt:vector>
  </TitlesOfParts>
  <Company>University of Illinois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Claire Napier</dc:creator>
  <cp:lastModifiedBy>Belinda De La Rosa</cp:lastModifiedBy>
  <cp:revision>65</cp:revision>
  <dcterms:created xsi:type="dcterms:W3CDTF">2009-09-14T01:15:42Z</dcterms:created>
  <dcterms:modified xsi:type="dcterms:W3CDTF">2011-01-21T19:16:45Z</dcterms:modified>
</cp:coreProperties>
</file>